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808" r:id="rId4"/>
  </p:sldMasterIdLst>
  <p:notesMasterIdLst>
    <p:notesMasterId r:id="rId77"/>
  </p:notesMasterIdLst>
  <p:handoutMasterIdLst>
    <p:handoutMasterId r:id="rId78"/>
  </p:handoutMasterIdLst>
  <p:sldIdLst>
    <p:sldId id="332" r:id="rId5"/>
    <p:sldId id="257" r:id="rId6"/>
    <p:sldId id="296" r:id="rId7"/>
    <p:sldId id="303" r:id="rId8"/>
    <p:sldId id="304" r:id="rId9"/>
    <p:sldId id="299" r:id="rId10"/>
    <p:sldId id="305" r:id="rId11"/>
    <p:sldId id="300" r:id="rId12"/>
    <p:sldId id="301" r:id="rId13"/>
    <p:sldId id="302" r:id="rId14"/>
    <p:sldId id="306" r:id="rId15"/>
    <p:sldId id="307" r:id="rId16"/>
    <p:sldId id="308" r:id="rId17"/>
    <p:sldId id="500" r:id="rId18"/>
    <p:sldId id="309" r:id="rId19"/>
    <p:sldId id="310" r:id="rId20"/>
    <p:sldId id="311" r:id="rId21"/>
    <p:sldId id="312" r:id="rId22"/>
    <p:sldId id="338" r:id="rId23"/>
    <p:sldId id="339" r:id="rId24"/>
    <p:sldId id="417" r:id="rId25"/>
    <p:sldId id="459" r:id="rId26"/>
    <p:sldId id="460" r:id="rId27"/>
    <p:sldId id="461" r:id="rId28"/>
    <p:sldId id="462" r:id="rId29"/>
    <p:sldId id="463" r:id="rId30"/>
    <p:sldId id="464" r:id="rId31"/>
    <p:sldId id="465" r:id="rId32"/>
    <p:sldId id="335" r:id="rId33"/>
    <p:sldId id="314" r:id="rId34"/>
    <p:sldId id="315" r:id="rId35"/>
    <p:sldId id="316" r:id="rId36"/>
    <p:sldId id="317" r:id="rId37"/>
    <p:sldId id="467" r:id="rId38"/>
    <p:sldId id="468" r:id="rId39"/>
    <p:sldId id="469" r:id="rId40"/>
    <p:sldId id="470" r:id="rId41"/>
    <p:sldId id="471" r:id="rId42"/>
    <p:sldId id="472" r:id="rId43"/>
    <p:sldId id="476" r:id="rId44"/>
    <p:sldId id="474" r:id="rId45"/>
    <p:sldId id="478" r:id="rId46"/>
    <p:sldId id="480" r:id="rId47"/>
    <p:sldId id="481" r:id="rId48"/>
    <p:sldId id="482" r:id="rId49"/>
    <p:sldId id="483" r:id="rId50"/>
    <p:sldId id="484" r:id="rId51"/>
    <p:sldId id="485" r:id="rId52"/>
    <p:sldId id="502" r:id="rId53"/>
    <p:sldId id="486" r:id="rId54"/>
    <p:sldId id="488" r:id="rId55"/>
    <p:sldId id="426" r:id="rId56"/>
    <p:sldId id="336" r:id="rId57"/>
    <p:sldId id="320" r:id="rId58"/>
    <p:sldId id="323" r:id="rId59"/>
    <p:sldId id="324" r:id="rId60"/>
    <p:sldId id="325" r:id="rId61"/>
    <p:sldId id="501" r:id="rId62"/>
    <p:sldId id="328" r:id="rId63"/>
    <p:sldId id="329" r:id="rId64"/>
    <p:sldId id="330" r:id="rId65"/>
    <p:sldId id="331" r:id="rId66"/>
    <p:sldId id="490" r:id="rId67"/>
    <p:sldId id="491" r:id="rId68"/>
    <p:sldId id="492" r:id="rId69"/>
    <p:sldId id="493" r:id="rId70"/>
    <p:sldId id="494" r:id="rId71"/>
    <p:sldId id="495" r:id="rId72"/>
    <p:sldId id="497" r:id="rId73"/>
    <p:sldId id="496" r:id="rId74"/>
    <p:sldId id="503" r:id="rId75"/>
    <p:sldId id="504" r:id="rId76"/>
  </p:sldIdLst>
  <p:sldSz cx="9144000" cy="5143500" type="screen16x9"/>
  <p:notesSz cx="7315200" cy="9601200"/>
  <p:embeddedFontLst>
    <p:embeddedFont>
      <p:font typeface="Myriad Web Pro" panose="020B0503030403020204" pitchFamily="34" charset="77"/>
      <p:regular r:id="rId79"/>
      <p:bold r:id="rId80"/>
      <p:italic r:id="rId81"/>
    </p:embeddedFont>
    <p:embeddedFont>
      <p:font typeface="Segoe UI" panose="020B0502040204020203" pitchFamily="34" charset="0"/>
      <p:regular r:id="rId82"/>
      <p:bold r:id="rId83"/>
      <p:italic r:id="rId84"/>
      <p:boldItalic r:id="rId85"/>
    </p:embeddedFont>
  </p:embeddedFontLst>
  <p:defaultTextStyle>
    <a:defPPr>
      <a:defRPr lang="en-US"/>
    </a:defPPr>
    <a:lvl1pPr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1pPr>
    <a:lvl2pPr marL="4572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2pPr>
    <a:lvl3pPr marL="9144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3pPr>
    <a:lvl4pPr marL="13716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4pPr>
    <a:lvl5pPr marL="1828800" algn="l" rtl="0" eaLnBrk="0" fontAlgn="base" hangingPunct="0">
      <a:spcBef>
        <a:spcPct val="0"/>
      </a:spcBef>
      <a:spcAft>
        <a:spcPct val="0"/>
      </a:spcAft>
      <a:defRPr kern="1200">
        <a:solidFill>
          <a:schemeClr val="tx1"/>
        </a:solidFill>
        <a:latin typeface="Myriad Web Pro" panose="020B0503030403020204" pitchFamily="34" charset="0"/>
        <a:ea typeface="+mn-ea"/>
        <a:cs typeface="+mn-cs"/>
      </a:defRPr>
    </a:lvl5pPr>
    <a:lvl6pPr marL="2286000" algn="l" defTabSz="914400" rtl="0" eaLnBrk="1" latinLnBrk="0" hangingPunct="1">
      <a:defRPr kern="1200">
        <a:solidFill>
          <a:schemeClr val="tx1"/>
        </a:solidFill>
        <a:latin typeface="Myriad Web Pro" panose="020B0503030403020204" pitchFamily="34" charset="0"/>
        <a:ea typeface="+mn-ea"/>
        <a:cs typeface="+mn-cs"/>
      </a:defRPr>
    </a:lvl6pPr>
    <a:lvl7pPr marL="2743200" algn="l" defTabSz="914400" rtl="0" eaLnBrk="1" latinLnBrk="0" hangingPunct="1">
      <a:defRPr kern="1200">
        <a:solidFill>
          <a:schemeClr val="tx1"/>
        </a:solidFill>
        <a:latin typeface="Myriad Web Pro" panose="020B0503030403020204" pitchFamily="34" charset="0"/>
        <a:ea typeface="+mn-ea"/>
        <a:cs typeface="+mn-cs"/>
      </a:defRPr>
    </a:lvl7pPr>
    <a:lvl8pPr marL="3200400" algn="l" defTabSz="914400" rtl="0" eaLnBrk="1" latinLnBrk="0" hangingPunct="1">
      <a:defRPr kern="1200">
        <a:solidFill>
          <a:schemeClr val="tx1"/>
        </a:solidFill>
        <a:latin typeface="Myriad Web Pro" panose="020B0503030403020204" pitchFamily="34" charset="0"/>
        <a:ea typeface="+mn-ea"/>
        <a:cs typeface="+mn-cs"/>
      </a:defRPr>
    </a:lvl8pPr>
    <a:lvl9pPr marL="3657600" algn="l" defTabSz="914400" rtl="0" eaLnBrk="1" latinLnBrk="0" hangingPunct="1">
      <a:defRPr kern="1200">
        <a:solidFill>
          <a:schemeClr val="tx1"/>
        </a:solidFill>
        <a:latin typeface="Myriad Web Pro" panose="020B0503030403020204" pitchFamily="34" charset="0"/>
        <a:ea typeface="+mn-ea"/>
        <a:cs typeface="+mn-cs"/>
      </a:defRPr>
    </a:lvl9pPr>
  </p:defaultTextStyle>
  <p:extLst>
    <p:ext uri="{521415D9-36F7-43E2-AB2F-B90AF26B5E84}">
      <p14:sectionLst xmlns:p14="http://schemas.microsoft.com/office/powerpoint/2010/main">
        <p14:section name="Introduction" id="{118C77B3-52AF-4D88-AA3E-86867174551E}">
          <p14:sldIdLst>
            <p14:sldId id="332"/>
          </p14:sldIdLst>
        </p14:section>
        <p14:section name="S1 Slides" id="{0550387C-C6C0-4E8F-9415-52B845188880}">
          <p14:sldIdLst>
            <p14:sldId id="257"/>
            <p14:sldId id="296"/>
            <p14:sldId id="303"/>
            <p14:sldId id="304"/>
            <p14:sldId id="299"/>
            <p14:sldId id="305"/>
            <p14:sldId id="300"/>
            <p14:sldId id="301"/>
            <p14:sldId id="302"/>
            <p14:sldId id="306"/>
            <p14:sldId id="307"/>
            <p14:sldId id="308"/>
            <p14:sldId id="500"/>
            <p14:sldId id="309"/>
            <p14:sldId id="310"/>
            <p14:sldId id="311"/>
            <p14:sldId id="312"/>
          </p14:sldIdLst>
        </p14:section>
        <p14:section name="S1 Supplementary Slides" id="{0F71ECD9-5D64-4CA5-A079-1FCD9624028C}">
          <p14:sldIdLst>
            <p14:sldId id="338"/>
            <p14:sldId id="339"/>
            <p14:sldId id="417"/>
            <p14:sldId id="459"/>
            <p14:sldId id="460"/>
            <p14:sldId id="461"/>
            <p14:sldId id="462"/>
            <p14:sldId id="463"/>
            <p14:sldId id="464"/>
            <p14:sldId id="465"/>
          </p14:sldIdLst>
        </p14:section>
        <p14:section name="S3 Slides" id="{F28EB74E-6FB0-4D03-B872-E786F4E1F583}">
          <p14:sldIdLst>
            <p14:sldId id="335"/>
            <p14:sldId id="314"/>
            <p14:sldId id="315"/>
            <p14:sldId id="316"/>
            <p14:sldId id="317"/>
          </p14:sldIdLst>
        </p14:section>
        <p14:section name="S3 Supplementary Slides" id="{6047EEC1-6DA8-448B-94FA-6500920010AC}">
          <p14:sldIdLst>
            <p14:sldId id="467"/>
            <p14:sldId id="468"/>
            <p14:sldId id="469"/>
            <p14:sldId id="470"/>
            <p14:sldId id="471"/>
            <p14:sldId id="472"/>
            <p14:sldId id="476"/>
            <p14:sldId id="474"/>
            <p14:sldId id="478"/>
            <p14:sldId id="480"/>
            <p14:sldId id="481"/>
            <p14:sldId id="482"/>
            <p14:sldId id="483"/>
            <p14:sldId id="484"/>
            <p14:sldId id="485"/>
            <p14:sldId id="502"/>
            <p14:sldId id="486"/>
            <p14:sldId id="488"/>
            <p14:sldId id="426"/>
          </p14:sldIdLst>
        </p14:section>
        <p14:section name="S5 Slides" id="{CCF7B89A-CDD5-405D-B7DC-D52D4BF49E4B}">
          <p14:sldIdLst>
            <p14:sldId id="336"/>
            <p14:sldId id="320"/>
            <p14:sldId id="323"/>
            <p14:sldId id="324"/>
            <p14:sldId id="325"/>
            <p14:sldId id="501"/>
            <p14:sldId id="328"/>
            <p14:sldId id="329"/>
            <p14:sldId id="330"/>
            <p14:sldId id="331"/>
          </p14:sldIdLst>
        </p14:section>
        <p14:section name="S5 Supplementary Slides" id="{F4A95801-13DF-483D-870B-7E5D994C396E}">
          <p14:sldIdLst>
            <p14:sldId id="490"/>
            <p14:sldId id="491"/>
            <p14:sldId id="492"/>
            <p14:sldId id="493"/>
            <p14:sldId id="494"/>
            <p14:sldId id="495"/>
            <p14:sldId id="497"/>
            <p14:sldId id="496"/>
            <p14:sldId id="503"/>
            <p14:sldId id="504"/>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BBBC32-40C9-74CA-E79D-24E3F669AF23}" name="DeGue, Sarah (CDC/NCIPC/DVP)" initials="SD" userId="S::HCI2@cdc.gov::f44e41f2-6309-46b2-b274-0a812d5df93c" providerId="AD"/>
  <p188:author id="{E598BE51-2054-FCB3-0583-DD774756BE98}" name="Berra, Liris (CDC/NCIPC/DVP)" initials="LB" userId="S::svo3@CDC.GOV::51235d9a-bcdd-4a24-8197-286139001aa5" providerId="AD"/>
  <p188:author id="{0C79FC70-24B5-0C2E-8EC1-9DE143C2630E}" name="Berra, Liris (CDC/NCIPC/DVP)" initials="BL(" userId="S::svo3@cdc.gov::51235d9a-bcdd-4a24-8197-286139001aa5" providerId="AD"/>
  <p188:author id="{26786C7B-1073-8189-BF66-B54D90380A26}" name="Baumann, Ashley (CDC/NCIPC/OD) (CTR)" initials="B(" userId="S::yig6_cdc.gov#ext#@banyan.onmicrosoft.com::2ce764e4-e986-4cc6-900c-c7e34da13660" providerId="AD"/>
  <p188:author id="{6DCF9C9C-CB64-E539-470E-FDC83D746E6D}" name="Lesley Watson" initials="LW" userId="S::lwatson@banyancom.com::440223cc-06c9-4a01-9f8d-a6144fb0d5c6" providerId="AD"/>
  <p188:author id="{EE2D60EC-909B-C8F3-B4B8-28B991062557}" name="Patricia De Souza" initials="PD" userId="S::Pdesouza@banyancom.com::19d0ba33-76f2-443f-bfe6-21fbf6264d23" providerId="AD"/>
  <p188:author id="{A8CB0DFA-A2A0-9482-31F3-EC10176DA77E}" name="Baumann, Ashley (CDC/NCIPC/OD) (CTR)" initials="AB" userId="S::yig6@cdc.gov::b2fa0ea8-3779-4131-9373-282c68add30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75A70"/>
    <a:srgbClr val="36363D"/>
    <a:srgbClr val="781D7E"/>
    <a:srgbClr val="30C5C8"/>
    <a:srgbClr val="862391"/>
    <a:srgbClr val="2EBDC0"/>
    <a:srgbClr val="EC881D"/>
    <a:srgbClr val="00853F"/>
    <a:srgbClr val="006A71"/>
    <a:srgbClr val="8D8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F59A8F-5C14-9A89-7906-E4D2CE0D9CD6}" v="6" dt="2025-08-28T20:03:27.011"/>
    <p1510:client id="{AE32FE68-F3D7-17F5-257B-D35F171FA74C}" v="3" dt="2025-08-27T21:49:24.71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645" autoAdjust="0"/>
    <p:restoredTop sz="90780" autoAdjust="0"/>
  </p:normalViewPr>
  <p:slideViewPr>
    <p:cSldViewPr snapToGrid="0">
      <p:cViewPr varScale="1">
        <p:scale>
          <a:sx n="165" d="100"/>
          <a:sy n="165" d="100"/>
        </p:scale>
        <p:origin x="256" y="176"/>
      </p:cViewPr>
      <p:guideLst>
        <p:guide orient="horz" pos="1620"/>
        <p:guide pos="2880"/>
      </p:guideLst>
    </p:cSldViewPr>
  </p:slideViewPr>
  <p:outlineViewPr>
    <p:cViewPr>
      <p:scale>
        <a:sx n="33" d="100"/>
        <a:sy n="33" d="100"/>
      </p:scale>
      <p:origin x="0" y="-26064"/>
    </p:cViewPr>
  </p:outlineViewPr>
  <p:notesTextViewPr>
    <p:cViewPr>
      <p:scale>
        <a:sx n="100" d="100"/>
        <a:sy n="100" d="100"/>
      </p:scale>
      <p:origin x="0" y="0"/>
    </p:cViewPr>
  </p:notesTextViewPr>
  <p:sorterViewPr>
    <p:cViewPr>
      <p:scale>
        <a:sx n="120" d="100"/>
        <a:sy n="120" d="100"/>
      </p:scale>
      <p:origin x="0" y="-2934"/>
    </p:cViewPr>
  </p:sorterViewPr>
  <p:notesViewPr>
    <p:cSldViewPr snapToGrid="0" showGuides="1">
      <p:cViewPr varScale="1">
        <p:scale>
          <a:sx n="49" d="100"/>
          <a:sy n="49" d="100"/>
        </p:scale>
        <p:origin x="2832" y="4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font" Target="fonts/font6.fntdata"/><Relationship Id="rId89" Type="http://schemas.openxmlformats.org/officeDocument/2006/relationships/tableStyles" Target="tableStyles.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font" Target="fonts/font1.fntdata"/><Relationship Id="rId5" Type="http://schemas.openxmlformats.org/officeDocument/2006/relationships/slide" Target="slides/slide1.xml"/><Relationship Id="rId90" Type="http://schemas.microsoft.com/office/2016/11/relationships/changesInfo" Target="changesInfos/changesInfo1.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font" Target="fonts/font2.fntdata"/><Relationship Id="rId85" Type="http://schemas.openxmlformats.org/officeDocument/2006/relationships/font" Target="fonts/font7.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font" Target="fonts/font5.fntdata"/><Relationship Id="rId88" Type="http://schemas.openxmlformats.org/officeDocument/2006/relationships/theme" Target="theme/theme1.xml"/><Relationship Id="rId9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handoutMaster" Target="handoutMasters/handoutMaster1.xml"/><Relationship Id="rId81" Type="http://schemas.openxmlformats.org/officeDocument/2006/relationships/font" Target="fonts/font3.fntdata"/><Relationship Id="rId86"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microsoft.com/office/2018/10/relationships/authors" Target="authors.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viewProps" Target="viewProps.xml"/><Relationship Id="rId61" Type="http://schemas.openxmlformats.org/officeDocument/2006/relationships/slide" Target="slides/slide57.xml"/><Relationship Id="rId82" Type="http://schemas.openxmlformats.org/officeDocument/2006/relationships/font" Target="fonts/font4.fntdata"/><Relationship Id="rId19" Type="http://schemas.openxmlformats.org/officeDocument/2006/relationships/slide" Target="slides/slide1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umann, Ashley (CDC/NCIPC/OD) (CTR)" userId="S::yig6_cdc.gov#ext#@banyan.onmicrosoft.com::2ce764e4-e986-4cc6-900c-c7e34da13660" providerId="AD" clId="Web-{AE32FE68-F3D7-17F5-257B-D35F171FA74C}"/>
    <pc:docChg chg="modSld">
      <pc:chgData name="Baumann, Ashley (CDC/NCIPC/OD) (CTR)" userId="S::yig6_cdc.gov#ext#@banyan.onmicrosoft.com::2ce764e4-e986-4cc6-900c-c7e34da13660" providerId="AD" clId="Web-{AE32FE68-F3D7-17F5-257B-D35F171FA74C}" dt="2025-08-27T21:49:24.716" v="2" actId="20577"/>
      <pc:docMkLst>
        <pc:docMk/>
      </pc:docMkLst>
      <pc:sldChg chg="modSp">
        <pc:chgData name="Baumann, Ashley (CDC/NCIPC/OD) (CTR)" userId="S::yig6_cdc.gov#ext#@banyan.onmicrosoft.com::2ce764e4-e986-4cc6-900c-c7e34da13660" providerId="AD" clId="Web-{AE32FE68-F3D7-17F5-257B-D35F171FA74C}" dt="2025-08-27T21:49:24.716" v="2" actId="20577"/>
        <pc:sldMkLst>
          <pc:docMk/>
          <pc:sldMk cId="21528025" sldId="338"/>
        </pc:sldMkLst>
        <pc:spChg chg="mod">
          <ac:chgData name="Baumann, Ashley (CDC/NCIPC/OD) (CTR)" userId="S::yig6_cdc.gov#ext#@banyan.onmicrosoft.com::2ce764e4-e986-4cc6-900c-c7e34da13660" providerId="AD" clId="Web-{AE32FE68-F3D7-17F5-257B-D35F171FA74C}" dt="2025-08-27T21:49:24.716" v="2" actId="20577"/>
          <ac:spMkLst>
            <pc:docMk/>
            <pc:sldMk cId="21528025" sldId="338"/>
            <ac:spMk id="3" creationId="{B4DD8E0A-769C-41E1-844F-CAD3F691546C}"/>
          </ac:spMkLst>
        </pc:spChg>
      </pc:sldChg>
    </pc:docChg>
  </pc:docChgLst>
  <pc:docChgLst>
    <pc:chgData name="Baumann, Ashley (CDC/NCIPC/OD) (CTR)" userId="S::yig6_cdc.gov#ext#@banyan.onmicrosoft.com::2ce764e4-e986-4cc6-900c-c7e34da13660" providerId="AD" clId="Web-{38F59A8F-5C14-9A89-7906-E4D2CE0D9CD6}"/>
    <pc:docChg chg="mod modSld">
      <pc:chgData name="Baumann, Ashley (CDC/NCIPC/OD) (CTR)" userId="S::yig6_cdc.gov#ext#@banyan.onmicrosoft.com::2ce764e4-e986-4cc6-900c-c7e34da13660" providerId="AD" clId="Web-{38F59A8F-5C14-9A89-7906-E4D2CE0D9CD6}" dt="2025-08-28T20:03:27.011" v="2" actId="20577"/>
      <pc:docMkLst>
        <pc:docMk/>
      </pc:docMkLst>
      <pc:sldChg chg="modSp">
        <pc:chgData name="Baumann, Ashley (CDC/NCIPC/OD) (CTR)" userId="S::yig6_cdc.gov#ext#@banyan.onmicrosoft.com::2ce764e4-e986-4cc6-900c-c7e34da13660" providerId="AD" clId="Web-{38F59A8F-5C14-9A89-7906-E4D2CE0D9CD6}" dt="2025-08-28T20:03:27.011" v="2" actId="20577"/>
        <pc:sldMkLst>
          <pc:docMk/>
          <pc:sldMk cId="21528025" sldId="338"/>
        </pc:sldMkLst>
        <pc:spChg chg="mod">
          <ac:chgData name="Baumann, Ashley (CDC/NCIPC/OD) (CTR)" userId="S::yig6_cdc.gov#ext#@banyan.onmicrosoft.com::2ce764e4-e986-4cc6-900c-c7e34da13660" providerId="AD" clId="Web-{38F59A8F-5C14-9A89-7906-E4D2CE0D9CD6}" dt="2025-08-28T20:03:27.011" v="2" actId="20577"/>
          <ac:spMkLst>
            <pc:docMk/>
            <pc:sldMk cId="21528025" sldId="338"/>
            <ac:spMk id="3" creationId="{B4DD8E0A-769C-41E1-844F-CAD3F691546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fld id="{CCD9D4F3-1CB6-4E57-BC6A-8FDD6DF1AC39}" type="datetimeFigureOut">
              <a:rPr lang="en-US" smtClean="0"/>
              <a:t>9/10/25</a:t>
            </a:fld>
            <a:endParaRPr lang="en-US"/>
          </a:p>
        </p:txBody>
      </p:sp>
      <p:sp>
        <p:nvSpPr>
          <p:cNvPr id="4" name="Footer Placeholder 3"/>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A352C7E1-5E17-4B76-93F9-C135FF019537}" type="slidenum">
              <a:rPr lang="en-US" smtClean="0"/>
              <a:t>‹#›</a:t>
            </a:fld>
            <a:endParaRPr lang="en-US"/>
          </a:p>
        </p:txBody>
      </p:sp>
    </p:spTree>
    <p:extLst>
      <p:ext uri="{BB962C8B-B14F-4D97-AF65-F5344CB8AC3E}">
        <p14:creationId xmlns:p14="http://schemas.microsoft.com/office/powerpoint/2010/main" val="1578825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4143375" y="0"/>
            <a:ext cx="3170238" cy="479425"/>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33C03299-4BB1-4AD2-828F-715F084383AD}" type="datetimeFigureOut">
              <a:rPr lang="en-US"/>
              <a:pPr>
                <a:defRPr/>
              </a:pPr>
              <a:t>9/10/25</a:t>
            </a:fld>
            <a:endParaRPr lang="en-US"/>
          </a:p>
        </p:txBody>
      </p:sp>
      <p:sp>
        <p:nvSpPr>
          <p:cNvPr id="4" name="Slide Image Placeholder 3"/>
          <p:cNvSpPr>
            <a:spLocks noGrp="1" noRot="1" noChangeAspect="1"/>
          </p:cNvSpPr>
          <p:nvPr>
            <p:ph type="sldImg" idx="2"/>
          </p:nvPr>
        </p:nvSpPr>
        <p:spPr>
          <a:xfrm>
            <a:off x="457200" y="720725"/>
            <a:ext cx="6400800" cy="36004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31838" y="4560888"/>
            <a:ext cx="5851525" cy="431958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120188"/>
            <a:ext cx="3170238" cy="47942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4143375" y="9120188"/>
            <a:ext cx="3170238" cy="479425"/>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B38CAEC-4554-485B-9189-C45C7447A404}" type="slidenum">
              <a:rPr lang="en-US"/>
              <a:pPr>
                <a:defRPr/>
              </a:pPr>
              <a:t>‹#›</a:t>
            </a:fld>
            <a:endParaRPr lang="en-US"/>
          </a:p>
        </p:txBody>
      </p:sp>
    </p:spTree>
    <p:extLst>
      <p:ext uri="{BB962C8B-B14F-4D97-AF65-F5344CB8AC3E}">
        <p14:creationId xmlns:p14="http://schemas.microsoft.com/office/powerpoint/2010/main" val="15035838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fontAlgn="base">
              <a:spcBef>
                <a:spcPct val="0"/>
              </a:spcBef>
              <a:spcAft>
                <a:spcPct val="0"/>
              </a:spcAft>
            </a:pPr>
            <a:fld id="{6F084AA2-EDF3-41B6-9BD5-4D1331E35CE7}" type="slidenum">
              <a:rPr lang="en-US" altLang="en-US">
                <a:latin typeface="Calibri" panose="020F0502020204030204" pitchFamily="34" charset="0"/>
              </a:rPr>
              <a:pPr fontAlgn="base">
                <a:spcBef>
                  <a:spcPct val="0"/>
                </a:spcBef>
                <a:spcAft>
                  <a:spcPct val="0"/>
                </a:spcAft>
              </a:pPr>
              <a:t>1</a:t>
            </a:fld>
            <a:endParaRPr lang="en-US" altLang="en-US">
              <a:latin typeface="Calibri" panose="020F0502020204030204" pitchFamily="34" charset="0"/>
            </a:endParaRPr>
          </a:p>
        </p:txBody>
      </p:sp>
    </p:spTree>
    <p:extLst>
      <p:ext uri="{BB962C8B-B14F-4D97-AF65-F5344CB8AC3E}">
        <p14:creationId xmlns:p14="http://schemas.microsoft.com/office/powerpoint/2010/main" val="32096387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b="1" dirty="0"/>
              <a:t>Effective and Positive Parenting</a:t>
            </a:r>
          </a:p>
          <a:p>
            <a:endParaRPr lang="en-US" b="0" dirty="0"/>
          </a:p>
          <a:p>
            <a:pPr marL="232929" indent="-232929">
              <a:buFont typeface="+mj-lt"/>
              <a:buAutoNum type="arabicPeriod"/>
            </a:pPr>
            <a:r>
              <a:rPr lang="en-US" b="0" dirty="0">
                <a:latin typeface="Arial" pitchFamily="34" charset="0"/>
                <a:cs typeface="Arial" pitchFamily="34" charset="0"/>
              </a:rPr>
              <a:t>Positive attention to good behavior</a:t>
            </a:r>
          </a:p>
          <a:p>
            <a:pPr marL="640556" lvl="1" indent="-174697">
              <a:buFont typeface="Arial" pitchFamily="34" charset="0"/>
              <a:buChar char="•"/>
            </a:pPr>
            <a:r>
              <a:rPr lang="en-US" b="0" dirty="0">
                <a:latin typeface="Arial" pitchFamily="34" charset="0"/>
                <a:cs typeface="Arial" pitchFamily="34" charset="0"/>
              </a:rPr>
              <a:t>Children need to feel like their behaviors are being noticed and appreciated by their parents</a:t>
            </a:r>
            <a:r>
              <a:rPr lang="en-US" b="0" baseline="0" dirty="0">
                <a:latin typeface="Arial" pitchFamily="34" charset="0"/>
                <a:cs typeface="Arial" pitchFamily="34" charset="0"/>
              </a:rPr>
              <a:t> -- this </a:t>
            </a:r>
            <a:r>
              <a:rPr lang="en-US" b="0" dirty="0">
                <a:latin typeface="Arial" pitchFamily="34" charset="0"/>
                <a:cs typeface="Arial" pitchFamily="34" charset="0"/>
              </a:rPr>
              <a:t>increases the likelihood that good behaviors will occur again, and it helps boost your child’s self-esteem.</a:t>
            </a:r>
          </a:p>
          <a:p>
            <a:pPr marL="640556" lvl="1" indent="-174697">
              <a:buFont typeface="Arial" pitchFamily="34" charset="0"/>
              <a:buChar char="•"/>
            </a:pPr>
            <a:r>
              <a:rPr lang="en-US" b="0" dirty="0">
                <a:latin typeface="Arial" pitchFamily="34" charset="0"/>
                <a:cs typeface="Arial" pitchFamily="34" charset="0"/>
              </a:rPr>
              <a:t>When your child is trying to accomplish something that is important to them that might be difficult, use encouraging phrases like:</a:t>
            </a:r>
          </a:p>
          <a:p>
            <a:pPr marL="1106415" lvl="2" indent="-174697">
              <a:buFont typeface="Arial" pitchFamily="34" charset="0"/>
              <a:buChar char="•"/>
            </a:pPr>
            <a:r>
              <a:rPr lang="en-US" b="0" dirty="0">
                <a:latin typeface="Arial" pitchFamily="34" charset="0"/>
                <a:cs typeface="Arial" pitchFamily="34" charset="0"/>
              </a:rPr>
              <a:t>“You can do it!”</a:t>
            </a:r>
          </a:p>
          <a:p>
            <a:pPr marL="1106415" lvl="2" indent="-174697">
              <a:buFont typeface="Arial" pitchFamily="34" charset="0"/>
              <a:buChar char="•"/>
            </a:pPr>
            <a:r>
              <a:rPr lang="en-US" b="0" dirty="0">
                <a:latin typeface="Arial" pitchFamily="34" charset="0"/>
                <a:cs typeface="Arial" pitchFamily="34" charset="0"/>
              </a:rPr>
              <a:t>“You’re doing a really great job so far!”</a:t>
            </a: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10</a:t>
            </a:fld>
            <a:endParaRPr lang="en-US"/>
          </a:p>
        </p:txBody>
      </p:sp>
    </p:spTree>
    <p:extLst>
      <p:ext uri="{BB962C8B-B14F-4D97-AF65-F5344CB8AC3E}">
        <p14:creationId xmlns:p14="http://schemas.microsoft.com/office/powerpoint/2010/main" val="37632087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defTabSz="931717">
              <a:defRPr/>
            </a:pPr>
            <a:r>
              <a:rPr lang="en-US" b="1" dirty="0"/>
              <a:t>Effective and Positive Parenting</a:t>
            </a:r>
          </a:p>
          <a:p>
            <a:endParaRPr lang="en-US" b="0" dirty="0"/>
          </a:p>
          <a:p>
            <a:r>
              <a:rPr lang="en-US" b="0" dirty="0"/>
              <a:t>2.   Mutual respect</a:t>
            </a:r>
          </a:p>
          <a:p>
            <a:pPr marL="640556" lvl="1" indent="-174697" defTabSz="931717">
              <a:buFont typeface="Arial" pitchFamily="34" charset="0"/>
              <a:buChar char="•"/>
              <a:defRPr/>
            </a:pPr>
            <a:r>
              <a:rPr lang="en-US" b="0" dirty="0"/>
              <a:t>Respect is a two-way street. </a:t>
            </a:r>
            <a:r>
              <a:rPr lang="en-US" sz="1300" dirty="0"/>
              <a:t>This does not mean that parent and child are equals but the child understands that their thoughts and feelings will be considered by the parent.</a:t>
            </a:r>
          </a:p>
          <a:p>
            <a:pPr marL="640556" lvl="1" indent="-174697">
              <a:buFont typeface="Arial" pitchFamily="34" charset="0"/>
              <a:buChar char="•"/>
            </a:pPr>
            <a:r>
              <a:rPr lang="en-US" b="0" dirty="0"/>
              <a:t>Let children know</a:t>
            </a:r>
            <a:r>
              <a:rPr lang="en-US" b="0" baseline="0" dirty="0"/>
              <a:t> </a:t>
            </a:r>
            <a:r>
              <a:rPr lang="en-US" b="0" dirty="0"/>
              <a:t>that they matter.</a:t>
            </a:r>
          </a:p>
          <a:p>
            <a:pPr marL="1106415" lvl="2" indent="-174697">
              <a:buFont typeface="Arial" pitchFamily="34" charset="0"/>
              <a:buChar char="•"/>
            </a:pPr>
            <a:r>
              <a:rPr lang="en-US" b="0" dirty="0"/>
              <a:t>Focus on who children </a:t>
            </a:r>
            <a:r>
              <a:rPr lang="en-US" b="0" i="1" dirty="0"/>
              <a:t>are</a:t>
            </a:r>
            <a:r>
              <a:rPr lang="en-US" b="0" dirty="0"/>
              <a:t> and what they </a:t>
            </a:r>
            <a:r>
              <a:rPr lang="en-US" b="0" i="1" dirty="0"/>
              <a:t>can</a:t>
            </a:r>
            <a:r>
              <a:rPr lang="en-US" b="0" dirty="0"/>
              <a:t> do, rather than who they are </a:t>
            </a:r>
            <a:r>
              <a:rPr lang="en-US" b="0" i="1" dirty="0"/>
              <a:t>not</a:t>
            </a:r>
            <a:r>
              <a:rPr lang="en-US" b="0" dirty="0"/>
              <a:t> and what they </a:t>
            </a:r>
            <a:r>
              <a:rPr lang="en-US" b="0" i="1" dirty="0"/>
              <a:t>cannot</a:t>
            </a:r>
            <a:r>
              <a:rPr lang="en-US" b="0" dirty="0"/>
              <a:t> do.</a:t>
            </a:r>
          </a:p>
          <a:p>
            <a:pPr marL="931717" lvl="2"/>
            <a:endParaRPr lang="en-US" b="0" dirty="0"/>
          </a:p>
          <a:p>
            <a:r>
              <a:rPr lang="en-US" b="0" dirty="0"/>
              <a:t>3.   One-on-one time</a:t>
            </a:r>
          </a:p>
          <a:p>
            <a:pPr marL="640556" lvl="1" indent="-174697">
              <a:buFont typeface="Arial" pitchFamily="34" charset="0"/>
              <a:buChar char="•"/>
            </a:pPr>
            <a:r>
              <a:rPr lang="en-US" b="0" dirty="0"/>
              <a:t>Take an interest in something your child likes to do.</a:t>
            </a:r>
          </a:p>
          <a:p>
            <a:pPr marL="640556" lvl="1" indent="-174697">
              <a:buFont typeface="Arial" pitchFamily="34" charset="0"/>
              <a:buChar char="•"/>
            </a:pPr>
            <a:r>
              <a:rPr lang="en-US" b="0" dirty="0"/>
              <a:t>This will help you supervise your child, while also strengthening </a:t>
            </a:r>
            <a:r>
              <a:rPr lang="en-US" dirty="0"/>
              <a:t>your relationship.</a:t>
            </a: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11</a:t>
            </a:fld>
            <a:endParaRPr lang="en-US"/>
          </a:p>
        </p:txBody>
      </p:sp>
    </p:spTree>
    <p:extLst>
      <p:ext uri="{BB962C8B-B14F-4D97-AF65-F5344CB8AC3E}">
        <p14:creationId xmlns:p14="http://schemas.microsoft.com/office/powerpoint/2010/main" val="2173994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defTabSz="931717">
              <a:defRPr/>
            </a:pPr>
            <a:r>
              <a:rPr lang="en-US" b="1" dirty="0"/>
              <a:t>Effective and Positive Parenting</a:t>
            </a:r>
          </a:p>
          <a:p>
            <a:endParaRPr lang="en-US" b="0" dirty="0"/>
          </a:p>
          <a:p>
            <a:pPr marL="232929" indent="-232929">
              <a:buFont typeface="+mj-lt"/>
              <a:buAutoNum type="arabicPeriod" startAt="4"/>
            </a:pPr>
            <a:r>
              <a:rPr lang="en-US" b="0" dirty="0"/>
              <a:t>Open communication</a:t>
            </a:r>
          </a:p>
          <a:p>
            <a:pPr marL="640556" lvl="1" indent="-174697">
              <a:buFont typeface="Arial" pitchFamily="34" charset="0"/>
              <a:buChar char="•"/>
            </a:pPr>
            <a:r>
              <a:rPr lang="en-US" b="0" dirty="0"/>
              <a:t>Open communication allows both the parent and child an opportunity to speak and be heard.</a:t>
            </a:r>
          </a:p>
          <a:p>
            <a:pPr marL="1106415" lvl="2" indent="-174697">
              <a:buFont typeface="Arial" pitchFamily="34" charset="0"/>
              <a:buChar char="•"/>
            </a:pPr>
            <a:r>
              <a:rPr lang="en-US" b="0" dirty="0"/>
              <a:t>This shows the child that the parent is interested in what he/she has to say.</a:t>
            </a:r>
          </a:p>
          <a:p>
            <a:pPr marL="640556" lvl="1" indent="-174697" defTabSz="931717">
              <a:buFont typeface="Arial" pitchFamily="34" charset="0"/>
              <a:buChar char="•"/>
              <a:defRPr/>
            </a:pPr>
            <a:r>
              <a:rPr lang="en-US" dirty="0"/>
              <a:t>Show an interest in what the child has to say.</a:t>
            </a: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12</a:t>
            </a:fld>
            <a:endParaRPr lang="en-US"/>
          </a:p>
        </p:txBody>
      </p:sp>
    </p:spTree>
    <p:extLst>
      <p:ext uri="{BB962C8B-B14F-4D97-AF65-F5344CB8AC3E}">
        <p14:creationId xmlns:p14="http://schemas.microsoft.com/office/powerpoint/2010/main" val="2415337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defTabSz="931717">
              <a:defRPr/>
            </a:pPr>
            <a:r>
              <a:rPr lang="en-US" b="1" dirty="0"/>
              <a:t>Effective and Positive Parenting</a:t>
            </a:r>
          </a:p>
          <a:p>
            <a:pPr defTabSz="931717">
              <a:defRPr/>
            </a:pPr>
            <a:endParaRPr lang="en-US" b="0" dirty="0"/>
          </a:p>
          <a:p>
            <a:pPr marL="232929" indent="-232929">
              <a:buFont typeface="+mj-lt"/>
              <a:buAutoNum type="arabicPeriod" startAt="5"/>
            </a:pPr>
            <a:r>
              <a:rPr lang="en-US" b="0" dirty="0"/>
              <a:t>Appropriate supervision and rules</a:t>
            </a:r>
          </a:p>
          <a:p>
            <a:pPr marL="640556" lvl="1" indent="-174697">
              <a:buFont typeface="Arial" pitchFamily="34" charset="0"/>
              <a:buChar char="•"/>
            </a:pPr>
            <a:r>
              <a:rPr lang="en-US" b="0" dirty="0"/>
              <a:t>Children, even teenagers, need to be supervised—they need rules and parents should enforce the rules.</a:t>
            </a:r>
          </a:p>
          <a:p>
            <a:pPr marL="640556" lvl="1" indent="-174697">
              <a:buFont typeface="Arial" pitchFamily="34" charset="0"/>
              <a:buChar char="•"/>
            </a:pPr>
            <a:r>
              <a:rPr lang="en-US" b="0" dirty="0"/>
              <a:t>Always know where they are going, what they are doing, who they are with, and when they’ll be home.</a:t>
            </a:r>
          </a:p>
          <a:p>
            <a:pPr marL="640556" lvl="1" indent="-174697">
              <a:buFont typeface="Arial" pitchFamily="34" charset="0"/>
              <a:buChar char="•"/>
            </a:pPr>
            <a:r>
              <a:rPr lang="en-US" b="0" dirty="0"/>
              <a:t>If the child is at a friend’s house, at a party some place else, or even at your own home, a responsible adult should be supervising them.</a:t>
            </a: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13</a:t>
            </a:fld>
            <a:endParaRPr lang="en-US"/>
          </a:p>
        </p:txBody>
      </p:sp>
    </p:spTree>
    <p:extLst>
      <p:ext uri="{BB962C8B-B14F-4D97-AF65-F5344CB8AC3E}">
        <p14:creationId xmlns:p14="http://schemas.microsoft.com/office/powerpoint/2010/main" val="38739969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dirty="0"/>
              <a:t> </a:t>
            </a:r>
            <a:r>
              <a:rPr lang="en-US" sz="1800" dirty="0">
                <a:solidFill>
                  <a:srgbClr val="000000"/>
                </a:solidFill>
                <a:latin typeface="Segoe UI" panose="020B0502040204020203" pitchFamily="34" charset="0"/>
              </a:rPr>
              <a:t>6. </a:t>
            </a:r>
            <a:r>
              <a:rPr lang="en-US" sz="1800" b="1" dirty="0">
                <a:solidFill>
                  <a:srgbClr val="000000"/>
                </a:solidFill>
                <a:latin typeface="Segoe UI" panose="020B0502040204020203" pitchFamily="34" charset="0"/>
              </a:rPr>
              <a:t>Accept your child</a:t>
            </a:r>
            <a:r>
              <a:rPr lang="en-US" sz="1800" b="0" dirty="0">
                <a:solidFill>
                  <a:srgbClr val="000000"/>
                </a:solidFill>
                <a:latin typeface="Segoe UI" panose="020B0502040204020203" pitchFamily="34" charset="0"/>
              </a:rPr>
              <a:t>. </a:t>
            </a:r>
          </a:p>
          <a:p>
            <a:pPr marL="742950" lvl="1" indent="-285750">
              <a:buFont typeface="Arial" panose="020B0604020202020204" pitchFamily="34" charset="0"/>
              <a:buChar char="•"/>
            </a:pPr>
            <a:r>
              <a:rPr lang="en-US" sz="1800" b="0" dirty="0">
                <a:solidFill>
                  <a:srgbClr val="000000"/>
                </a:solidFill>
                <a:latin typeface="Segoe UI" panose="020B0502040204020203" pitchFamily="34" charset="0"/>
              </a:rPr>
              <a:t>Even if you don’t see eye-to-eye with your child on everything, it’s important to show them acceptance and support. </a:t>
            </a:r>
          </a:p>
          <a:p>
            <a:pPr marL="742950" lvl="1" indent="-285750">
              <a:buFont typeface="Arial" panose="020B0604020202020204" pitchFamily="34" charset="0"/>
              <a:buChar char="•"/>
            </a:pPr>
            <a:r>
              <a:rPr lang="en-US" sz="1800" b="0" dirty="0">
                <a:solidFill>
                  <a:srgbClr val="000000"/>
                </a:solidFill>
                <a:latin typeface="Segoe UI" panose="020B0502040204020203" pitchFamily="34" charset="0"/>
              </a:rPr>
              <a:t>Children will develop their own beliefs, and their ​caregivers and immediate family members ​may have differing beliefs ​too​. </a:t>
            </a:r>
          </a:p>
          <a:p>
            <a:pPr marL="742950" lvl="1" indent="-285750">
              <a:buFont typeface="Arial" panose="020B0604020202020204" pitchFamily="34" charset="0"/>
              <a:buChar char="•"/>
            </a:pPr>
            <a:r>
              <a:rPr lang="en-US" sz="1800" b="0" dirty="0">
                <a:solidFill>
                  <a:srgbClr val="000000"/>
                </a:solidFill>
                <a:latin typeface="Segoe UI" panose="020B0502040204020203" pitchFamily="34" charset="0"/>
              </a:rPr>
              <a:t>Remember that these conversations are not necessarily going to end with your child agreeing with everything you think, and that is ​okay​. </a:t>
            </a:r>
          </a:p>
          <a:p>
            <a:pPr marL="742950" lvl="1" indent="-285750">
              <a:buFont typeface="Arial" panose="020B0604020202020204" pitchFamily="34" charset="0"/>
              <a:buChar char="•"/>
            </a:pPr>
            <a:r>
              <a:rPr lang="en-US" sz="1800" b="0" dirty="0">
                <a:solidFill>
                  <a:srgbClr val="000000"/>
                </a:solidFill>
                <a:latin typeface="Segoe UI" panose="020B0502040204020203" pitchFamily="34" charset="0"/>
              </a:rPr>
              <a:t>Continue to show your child your love and support. ​​</a:t>
            </a:r>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14</a:t>
            </a:fld>
            <a:endParaRPr lang="en-US"/>
          </a:p>
        </p:txBody>
      </p:sp>
    </p:spTree>
    <p:extLst>
      <p:ext uri="{BB962C8B-B14F-4D97-AF65-F5344CB8AC3E}">
        <p14:creationId xmlns:p14="http://schemas.microsoft.com/office/powerpoint/2010/main" val="6818739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b="1" dirty="0">
                <a:latin typeface="Arial" pitchFamily="34" charset="0"/>
                <a:cs typeface="Arial" pitchFamily="34" charset="0"/>
              </a:rPr>
              <a:t>Tips for Successful Communication</a:t>
            </a:r>
          </a:p>
          <a:p>
            <a:endParaRPr lang="en-US" b="0" dirty="0">
              <a:latin typeface="Arial" pitchFamily="34" charset="0"/>
              <a:cs typeface="Arial" pitchFamily="34" charset="0"/>
            </a:endParaRPr>
          </a:p>
          <a:p>
            <a:pPr marL="174697" indent="-174697">
              <a:buFont typeface="Arial" pitchFamily="34" charset="0"/>
              <a:buChar char="•"/>
            </a:pPr>
            <a:r>
              <a:rPr lang="en-US" b="0" dirty="0">
                <a:latin typeface="Arial" pitchFamily="34" charset="0"/>
                <a:cs typeface="Arial" pitchFamily="34" charset="0"/>
              </a:rPr>
              <a:t>Be aware of your body language.</a:t>
            </a:r>
          </a:p>
          <a:p>
            <a:pPr marL="640556" lvl="1" indent="-174697">
              <a:buFont typeface="Arial" pitchFamily="34" charset="0"/>
              <a:buChar char="•"/>
            </a:pPr>
            <a:r>
              <a:rPr lang="en-US" b="0" dirty="0">
                <a:latin typeface="Arial" pitchFamily="34" charset="0"/>
                <a:cs typeface="Arial" pitchFamily="34" charset="0"/>
              </a:rPr>
              <a:t>Make eye contact.</a:t>
            </a:r>
          </a:p>
          <a:p>
            <a:pPr marL="640556" lvl="1" indent="-174697">
              <a:buFont typeface="Arial" pitchFamily="34" charset="0"/>
              <a:buChar char="•"/>
            </a:pPr>
            <a:r>
              <a:rPr lang="en-US" b="0" dirty="0">
                <a:latin typeface="Arial" pitchFamily="34" charset="0"/>
                <a:cs typeface="Arial" pitchFamily="34" charset="0"/>
              </a:rPr>
              <a:t>Keep your verbal and nonverbal messages consistent.</a:t>
            </a:r>
          </a:p>
          <a:p>
            <a:pPr marL="640556" lvl="1" indent="-174697">
              <a:buFont typeface="Arial" pitchFamily="34" charset="0"/>
              <a:buChar char="•"/>
            </a:pPr>
            <a:r>
              <a:rPr lang="en-US" dirty="0">
                <a:latin typeface="Arial" pitchFamily="34" charset="0"/>
                <a:cs typeface="Arial" pitchFamily="34" charset="0"/>
              </a:rPr>
              <a:t>Example:</a:t>
            </a:r>
          </a:p>
          <a:p>
            <a:pPr marL="1106415" lvl="2" indent="-174697">
              <a:buFont typeface="Arial" pitchFamily="34" charset="0"/>
              <a:buChar char="•"/>
            </a:pPr>
            <a:r>
              <a:rPr lang="en-US" dirty="0">
                <a:latin typeface="Arial" pitchFamily="34" charset="0"/>
                <a:cs typeface="Arial" pitchFamily="34" charset="0"/>
              </a:rPr>
              <a:t>You are facing your child’s direction and making eye contact while they are talking.</a:t>
            </a:r>
          </a:p>
          <a:p>
            <a:pPr marL="1572273" lvl="3" indent="-174697">
              <a:buFont typeface="Arial" pitchFamily="34" charset="0"/>
              <a:buChar char="•"/>
            </a:pPr>
            <a:r>
              <a:rPr lang="en-US" dirty="0">
                <a:latin typeface="Arial" pitchFamily="34" charset="0"/>
                <a:cs typeface="Arial" pitchFamily="34" charset="0"/>
              </a:rPr>
              <a:t>This conveys that you are interested in what your child is saying.</a:t>
            </a:r>
          </a:p>
          <a:p>
            <a:pPr marL="640556" lvl="1" indent="-174697">
              <a:buFont typeface="Arial" pitchFamily="34" charset="0"/>
              <a:buChar char="•"/>
            </a:pPr>
            <a:r>
              <a:rPr lang="en-US" b="0" dirty="0">
                <a:latin typeface="Arial" pitchFamily="34" charset="0"/>
                <a:cs typeface="Arial" pitchFamily="34" charset="0"/>
              </a:rPr>
              <a:t>Example</a:t>
            </a:r>
            <a:r>
              <a:rPr lang="en-US" b="0" baseline="0" dirty="0">
                <a:latin typeface="Arial" pitchFamily="34" charset="0"/>
                <a:cs typeface="Arial" pitchFamily="34" charset="0"/>
              </a:rPr>
              <a:t>:</a:t>
            </a:r>
          </a:p>
          <a:p>
            <a:pPr marL="1106415" lvl="2" indent="-174697">
              <a:buFont typeface="Arial" pitchFamily="34" charset="0"/>
              <a:buChar char="•"/>
            </a:pPr>
            <a:r>
              <a:rPr lang="en-US" b="0" baseline="0" dirty="0">
                <a:latin typeface="Arial" pitchFamily="34" charset="0"/>
                <a:cs typeface="Arial" pitchFamily="34" charset="0"/>
              </a:rPr>
              <a:t> You cross your arms, tap your foot, and glare at your child.</a:t>
            </a:r>
          </a:p>
          <a:p>
            <a:pPr marL="1572273" lvl="3" indent="-174697">
              <a:buFont typeface="Arial" pitchFamily="34" charset="0"/>
              <a:buChar char="•"/>
            </a:pPr>
            <a:r>
              <a:rPr lang="en-US" b="0" baseline="0" dirty="0">
                <a:latin typeface="Arial" pitchFamily="34" charset="0"/>
                <a:cs typeface="Arial" pitchFamily="34" charset="0"/>
              </a:rPr>
              <a:t>The body language here is conveying that the parent is possibly upset and angry with their child. However, the message the parent is trying to get across is unclear and confusing.</a:t>
            </a:r>
            <a:endParaRPr lang="en-US" b="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15</a:t>
            </a:fld>
            <a:endParaRPr lang="en-US"/>
          </a:p>
        </p:txBody>
      </p:sp>
    </p:spTree>
    <p:extLst>
      <p:ext uri="{BB962C8B-B14F-4D97-AF65-F5344CB8AC3E}">
        <p14:creationId xmlns:p14="http://schemas.microsoft.com/office/powerpoint/2010/main" val="8761570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b="1" dirty="0">
                <a:latin typeface="Arial" pitchFamily="34" charset="0"/>
                <a:cs typeface="Arial" pitchFamily="34" charset="0"/>
              </a:rPr>
              <a:t>Tips for Successful Communication</a:t>
            </a:r>
          </a:p>
          <a:p>
            <a:endParaRPr lang="en-US" b="0" dirty="0">
              <a:latin typeface="Arial" pitchFamily="34" charset="0"/>
              <a:cs typeface="Arial" pitchFamily="34" charset="0"/>
            </a:endParaRPr>
          </a:p>
          <a:p>
            <a:pPr marL="174697" indent="-174697">
              <a:buFont typeface="Arial" pitchFamily="34" charset="0"/>
              <a:buChar char="•"/>
            </a:pPr>
            <a:r>
              <a:rPr lang="en-US" b="0" dirty="0">
                <a:latin typeface="Arial" pitchFamily="34" charset="0"/>
                <a:cs typeface="Arial" pitchFamily="34" charset="0"/>
              </a:rPr>
              <a:t>Actively listen.</a:t>
            </a:r>
          </a:p>
          <a:p>
            <a:pPr marL="640556" lvl="1" indent="-174697">
              <a:buFont typeface="Arial" pitchFamily="34" charset="0"/>
              <a:buChar char="•"/>
            </a:pPr>
            <a:r>
              <a:rPr lang="en-US" b="0" dirty="0">
                <a:latin typeface="Arial" pitchFamily="34" charset="0"/>
                <a:cs typeface="Arial" pitchFamily="34" charset="0"/>
              </a:rPr>
              <a:t>Be open to listen to other views.</a:t>
            </a:r>
          </a:p>
          <a:p>
            <a:pPr marL="640556" lvl="1" indent="-174697">
              <a:buFont typeface="Arial" pitchFamily="34" charset="0"/>
              <a:buChar char="•"/>
            </a:pPr>
            <a:r>
              <a:rPr lang="en-US" b="0" dirty="0">
                <a:latin typeface="Arial" pitchFamily="34" charset="0"/>
                <a:cs typeface="Arial" pitchFamily="34" charset="0"/>
              </a:rPr>
              <a:t>Summarize what your child is saying</a:t>
            </a:r>
            <a:r>
              <a:rPr lang="en-US" b="0" baseline="0" dirty="0">
                <a:latin typeface="Arial" pitchFamily="34" charset="0"/>
                <a:cs typeface="Arial" pitchFamily="34" charset="0"/>
              </a:rPr>
              <a:t> – we can’t show we understand or are trying to understand if we don’t try to summarize/reflect what the child is saying.</a:t>
            </a:r>
            <a:endParaRPr lang="en-US" b="0" dirty="0">
              <a:latin typeface="Arial" pitchFamily="34" charset="0"/>
              <a:cs typeface="Arial" pitchFamily="34" charset="0"/>
            </a:endParaRPr>
          </a:p>
          <a:p>
            <a:pPr marL="640556" lvl="1" indent="-174697">
              <a:buFont typeface="Arial" pitchFamily="34" charset="0"/>
              <a:buChar char="•"/>
            </a:pPr>
            <a:r>
              <a:rPr lang="en-US" b="0" dirty="0">
                <a:latin typeface="Arial" pitchFamily="34" charset="0"/>
                <a:cs typeface="Arial" pitchFamily="34" charset="0"/>
              </a:rPr>
              <a:t>Take turns talking</a:t>
            </a:r>
            <a:r>
              <a:rPr lang="en-US" b="0" baseline="0" dirty="0">
                <a:latin typeface="Arial" pitchFamily="34" charset="0"/>
                <a:cs typeface="Arial" pitchFamily="34" charset="0"/>
              </a:rPr>
              <a:t> – we can’t listen if we are doing all of the talking</a:t>
            </a:r>
            <a:endParaRPr lang="en-US" b="0" dirty="0">
              <a:latin typeface="Arial" pitchFamily="34" charset="0"/>
              <a:cs typeface="Arial" pitchFamily="34" charset="0"/>
            </a:endParaRPr>
          </a:p>
          <a:p>
            <a:pPr marL="640556" lvl="1" indent="-174697">
              <a:buFont typeface="Arial" pitchFamily="34" charset="0"/>
              <a:buChar char="•"/>
            </a:pPr>
            <a:r>
              <a:rPr lang="en-US" b="0" dirty="0">
                <a:latin typeface="Arial" pitchFamily="34" charset="0"/>
                <a:cs typeface="Arial" pitchFamily="34" charset="0"/>
              </a:rPr>
              <a:t>Example:</a:t>
            </a:r>
          </a:p>
          <a:p>
            <a:pPr marL="1106415" lvl="2" indent="-174697">
              <a:buFont typeface="Arial" pitchFamily="34" charset="0"/>
              <a:buChar char="•"/>
            </a:pPr>
            <a:r>
              <a:rPr lang="en-US" b="0" dirty="0">
                <a:latin typeface="Arial" pitchFamily="34" charset="0"/>
                <a:cs typeface="Arial" pitchFamily="34" charset="0"/>
              </a:rPr>
              <a:t>“You sound very disappointed and upset. I’m willing to listen if you want to talk about it.”</a:t>
            </a: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16</a:t>
            </a:fld>
            <a:endParaRPr lang="en-US"/>
          </a:p>
        </p:txBody>
      </p:sp>
    </p:spTree>
    <p:extLst>
      <p:ext uri="{BB962C8B-B14F-4D97-AF65-F5344CB8AC3E}">
        <p14:creationId xmlns:p14="http://schemas.microsoft.com/office/powerpoint/2010/main" val="37084949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b="1" dirty="0">
                <a:latin typeface="Arial" pitchFamily="34" charset="0"/>
                <a:cs typeface="Arial" pitchFamily="34" charset="0"/>
              </a:rPr>
              <a:t>Tips for Successful</a:t>
            </a:r>
            <a:r>
              <a:rPr lang="en-US" b="1" baseline="0" dirty="0">
                <a:latin typeface="Arial" pitchFamily="34" charset="0"/>
                <a:cs typeface="Arial" pitchFamily="34" charset="0"/>
              </a:rPr>
              <a:t> Communication</a:t>
            </a:r>
          </a:p>
          <a:p>
            <a:endParaRPr lang="en-US" baseline="0" dirty="0">
              <a:latin typeface="Arial" pitchFamily="34" charset="0"/>
              <a:cs typeface="Arial" pitchFamily="34" charset="0"/>
            </a:endParaRPr>
          </a:p>
          <a:p>
            <a:pPr marL="174697" indent="-174697">
              <a:buFont typeface="Arial" pitchFamily="34" charset="0"/>
              <a:buChar char="•"/>
            </a:pPr>
            <a:r>
              <a:rPr lang="en-US" b="0" dirty="0">
                <a:latin typeface="Arial" pitchFamily="34" charset="0"/>
                <a:cs typeface="Arial" pitchFamily="34" charset="0"/>
              </a:rPr>
              <a:t>Ask open-ended questions.</a:t>
            </a:r>
          </a:p>
          <a:p>
            <a:pPr marL="640556" lvl="1" indent="-174697">
              <a:buFont typeface="Arial" pitchFamily="34" charset="0"/>
              <a:buChar char="•"/>
            </a:pPr>
            <a:r>
              <a:rPr lang="en-US" b="0" dirty="0">
                <a:latin typeface="Arial" pitchFamily="34" charset="0"/>
                <a:cs typeface="Arial" pitchFamily="34" charset="0"/>
              </a:rPr>
              <a:t>Start with “What”, “Why”, and “How”.</a:t>
            </a:r>
          </a:p>
          <a:p>
            <a:pPr marL="640556" lvl="1" indent="-174697">
              <a:buFont typeface="Arial" pitchFamily="34" charset="0"/>
              <a:buChar char="•"/>
            </a:pPr>
            <a:r>
              <a:rPr lang="en-US" b="0" dirty="0">
                <a:latin typeface="Arial" pitchFamily="34" charset="0"/>
                <a:cs typeface="Arial" pitchFamily="34" charset="0"/>
              </a:rPr>
              <a:t>Cannot be answered with a “yes” or “no” like closed questions</a:t>
            </a:r>
            <a:r>
              <a:rPr lang="en-US" b="0" baseline="0" dirty="0">
                <a:latin typeface="Arial" pitchFamily="34" charset="0"/>
                <a:cs typeface="Arial" pitchFamily="34" charset="0"/>
              </a:rPr>
              <a:t>.</a:t>
            </a:r>
          </a:p>
          <a:p>
            <a:pPr marL="1106415" lvl="2" indent="-174697">
              <a:buFont typeface="Arial" pitchFamily="34" charset="0"/>
              <a:buChar char="•"/>
            </a:pPr>
            <a:r>
              <a:rPr lang="en-US" b="0" baseline="0" dirty="0">
                <a:latin typeface="Arial" pitchFamily="34" charset="0"/>
                <a:cs typeface="Arial" pitchFamily="34" charset="0"/>
              </a:rPr>
              <a:t>Examples of closed questions:</a:t>
            </a:r>
          </a:p>
          <a:p>
            <a:pPr marL="1572273" lvl="3" indent="-174697">
              <a:buFont typeface="Arial" pitchFamily="34" charset="0"/>
              <a:buChar char="•"/>
            </a:pPr>
            <a:r>
              <a:rPr lang="en-US" b="0" baseline="0" dirty="0">
                <a:latin typeface="Arial" pitchFamily="34" charset="0"/>
                <a:cs typeface="Arial" pitchFamily="34" charset="0"/>
              </a:rPr>
              <a:t>Can we talk about it?</a:t>
            </a:r>
          </a:p>
          <a:p>
            <a:pPr marL="1572273" lvl="3" indent="-174697">
              <a:buFont typeface="Arial" pitchFamily="34" charset="0"/>
              <a:buChar char="•"/>
            </a:pPr>
            <a:r>
              <a:rPr lang="en-US" b="0" baseline="0" dirty="0">
                <a:latin typeface="Arial" pitchFamily="34" charset="0"/>
                <a:cs typeface="Arial" pitchFamily="34" charset="0"/>
              </a:rPr>
              <a:t>Did you have fun?</a:t>
            </a:r>
          </a:p>
          <a:p>
            <a:pPr marL="1572273" lvl="3" indent="-174697">
              <a:buFont typeface="Arial" pitchFamily="34" charset="0"/>
              <a:buChar char="•"/>
            </a:pPr>
            <a:r>
              <a:rPr lang="en-US" b="0" baseline="0" dirty="0">
                <a:latin typeface="Arial" pitchFamily="34" charset="0"/>
                <a:cs typeface="Arial" pitchFamily="34" charset="0"/>
              </a:rPr>
              <a:t>Did you have a nice day?</a:t>
            </a:r>
            <a:endParaRPr lang="en-US" b="0" dirty="0">
              <a:latin typeface="Arial" pitchFamily="34" charset="0"/>
              <a:cs typeface="Arial" pitchFamily="34" charset="0"/>
            </a:endParaRPr>
          </a:p>
          <a:p>
            <a:pPr marL="640556" lvl="1" indent="-174697">
              <a:buFont typeface="Arial" pitchFamily="34" charset="0"/>
              <a:buChar char="•"/>
            </a:pPr>
            <a:r>
              <a:rPr lang="en-US" b="0" dirty="0">
                <a:latin typeface="Arial" pitchFamily="34" charset="0"/>
                <a:cs typeface="Arial" pitchFamily="34" charset="0"/>
              </a:rPr>
              <a:t>Examples:</a:t>
            </a:r>
          </a:p>
          <a:p>
            <a:pPr marL="1106415" lvl="2" indent="-174697">
              <a:buFont typeface="Arial" pitchFamily="34" charset="0"/>
              <a:buChar char="•"/>
            </a:pPr>
            <a:r>
              <a:rPr lang="en-US" b="0" dirty="0">
                <a:latin typeface="Arial" pitchFamily="34" charset="0"/>
                <a:cs typeface="Arial" pitchFamily="34" charset="0"/>
              </a:rPr>
              <a:t>“How was your day?”</a:t>
            </a:r>
          </a:p>
          <a:p>
            <a:pPr marL="1106415" lvl="2" indent="-174697">
              <a:buFont typeface="Arial" pitchFamily="34" charset="0"/>
              <a:buChar char="•"/>
            </a:pPr>
            <a:r>
              <a:rPr lang="en-US" b="0" dirty="0">
                <a:latin typeface="Arial" pitchFamily="34" charset="0"/>
                <a:cs typeface="Arial" pitchFamily="34" charset="0"/>
              </a:rPr>
              <a:t>“What are your plans for this weekend?”</a:t>
            </a:r>
          </a:p>
          <a:p>
            <a:pPr marL="1106415" lvl="2" indent="-174697">
              <a:buFont typeface="Arial" pitchFamily="34" charset="0"/>
              <a:buChar char="•"/>
            </a:pPr>
            <a:r>
              <a:rPr lang="en-US" b="0" dirty="0">
                <a:latin typeface="Arial" pitchFamily="34" charset="0"/>
                <a:cs typeface="Arial" pitchFamily="34" charset="0"/>
              </a:rPr>
              <a:t>“Why do you look upset?”</a:t>
            </a:r>
          </a:p>
          <a:p>
            <a:pPr marL="1106415" lvl="2" indent="-174697">
              <a:buFont typeface="Arial" pitchFamily="34" charset="0"/>
              <a:buChar char="•"/>
            </a:pPr>
            <a:r>
              <a:rPr lang="en-US" b="0" dirty="0">
                <a:latin typeface="Arial" pitchFamily="34" charset="0"/>
                <a:cs typeface="Arial" pitchFamily="34" charset="0"/>
              </a:rPr>
              <a:t>“Tell me more about that.”</a:t>
            </a:r>
          </a:p>
          <a:p>
            <a:endParaRPr lang="en-US"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17</a:t>
            </a:fld>
            <a:endParaRPr lang="en-US"/>
          </a:p>
        </p:txBody>
      </p:sp>
    </p:spTree>
    <p:extLst>
      <p:ext uri="{BB962C8B-B14F-4D97-AF65-F5344CB8AC3E}">
        <p14:creationId xmlns:p14="http://schemas.microsoft.com/office/powerpoint/2010/main" val="23412573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b="1" dirty="0">
                <a:latin typeface="Arial" pitchFamily="34" charset="0"/>
                <a:cs typeface="Arial" pitchFamily="34" charset="0"/>
              </a:rPr>
              <a:t>Tips for</a:t>
            </a:r>
            <a:r>
              <a:rPr lang="en-US" b="1" baseline="0" dirty="0">
                <a:latin typeface="Arial" pitchFamily="34" charset="0"/>
                <a:cs typeface="Arial" pitchFamily="34" charset="0"/>
              </a:rPr>
              <a:t> Successful Communication</a:t>
            </a:r>
          </a:p>
          <a:p>
            <a:endParaRPr lang="en-US" b="0" baseline="0" dirty="0">
              <a:latin typeface="Arial" pitchFamily="34" charset="0"/>
              <a:cs typeface="Arial" pitchFamily="34" charset="0"/>
            </a:endParaRPr>
          </a:p>
          <a:p>
            <a:pPr marL="174697" indent="-174697">
              <a:buFont typeface="Arial" pitchFamily="34" charset="0"/>
              <a:buChar char="•"/>
            </a:pPr>
            <a:r>
              <a:rPr lang="en-US" b="0" dirty="0">
                <a:latin typeface="Arial" pitchFamily="34" charset="0"/>
                <a:cs typeface="Arial" pitchFamily="34" charset="0"/>
              </a:rPr>
              <a:t>Use “I” messages to describe how you feel.</a:t>
            </a:r>
          </a:p>
          <a:p>
            <a:pPr marL="174697" indent="-174697">
              <a:buFont typeface="Arial" pitchFamily="34" charset="0"/>
              <a:buChar char="•"/>
            </a:pPr>
            <a:r>
              <a:rPr lang="en-US" b="0" dirty="0">
                <a:latin typeface="Arial" pitchFamily="34" charset="0"/>
                <a:cs typeface="Arial" pitchFamily="34" charset="0"/>
              </a:rPr>
              <a:t>“I” messages are a way to say how you feel without attacking</a:t>
            </a:r>
            <a:r>
              <a:rPr lang="en-US" b="0" baseline="0" dirty="0">
                <a:latin typeface="Arial" pitchFamily="34" charset="0"/>
                <a:cs typeface="Arial" pitchFamily="34" charset="0"/>
              </a:rPr>
              <a:t> or blaming; opposite of “you” messages</a:t>
            </a:r>
            <a:endParaRPr lang="en-US" b="0" dirty="0">
              <a:latin typeface="Arial" pitchFamily="34" charset="0"/>
              <a:cs typeface="Arial" pitchFamily="34" charset="0"/>
            </a:endParaRPr>
          </a:p>
          <a:p>
            <a:pPr marL="640556" lvl="1" indent="-174697">
              <a:buFont typeface="Arial" pitchFamily="34" charset="0"/>
              <a:buChar char="•"/>
            </a:pPr>
            <a:r>
              <a:rPr lang="en-US" b="0" dirty="0">
                <a:latin typeface="Arial" pitchFamily="34" charset="0"/>
                <a:cs typeface="Arial" pitchFamily="34" charset="0"/>
              </a:rPr>
              <a:t>Example 1:</a:t>
            </a:r>
          </a:p>
          <a:p>
            <a:pPr marL="1106415" lvl="2" indent="-174697">
              <a:buFont typeface="Arial" pitchFamily="34" charset="0"/>
              <a:buChar char="•"/>
            </a:pPr>
            <a:r>
              <a:rPr lang="en-US" b="0" dirty="0">
                <a:latin typeface="Arial" pitchFamily="34" charset="0"/>
                <a:cs typeface="Arial" pitchFamily="34" charset="0"/>
              </a:rPr>
              <a:t>“You scare me when you don’t come home on time.”  [you</a:t>
            </a:r>
            <a:r>
              <a:rPr lang="en-US" b="0" baseline="0" dirty="0">
                <a:latin typeface="Arial" pitchFamily="34" charset="0"/>
                <a:cs typeface="Arial" pitchFamily="34" charset="0"/>
              </a:rPr>
              <a:t> statement]</a:t>
            </a:r>
            <a:endParaRPr lang="en-US" b="0" dirty="0">
              <a:latin typeface="Arial" pitchFamily="34" charset="0"/>
              <a:cs typeface="Arial" pitchFamily="34" charset="0"/>
            </a:endParaRPr>
          </a:p>
          <a:p>
            <a:pPr marL="1106415" lvl="2" indent="-174697">
              <a:buFont typeface="Arial" pitchFamily="34" charset="0"/>
              <a:buChar char="•"/>
            </a:pPr>
            <a:r>
              <a:rPr lang="en-US" b="0" dirty="0">
                <a:latin typeface="Arial" pitchFamily="34" charset="0"/>
                <a:cs typeface="Arial" pitchFamily="34" charset="0"/>
              </a:rPr>
              <a:t>“I really worry when you are not home.” [“I” statement]</a:t>
            </a:r>
          </a:p>
          <a:p>
            <a:pPr marL="931717" lvl="2"/>
            <a:endParaRPr lang="en-US" b="0" dirty="0">
              <a:latin typeface="Arial" pitchFamily="34" charset="0"/>
              <a:cs typeface="Arial" pitchFamily="34" charset="0"/>
            </a:endParaRPr>
          </a:p>
          <a:p>
            <a:pPr marL="640556" lvl="1" indent="-174697">
              <a:buFont typeface="Arial" pitchFamily="34" charset="0"/>
              <a:buChar char="•"/>
            </a:pPr>
            <a:r>
              <a:rPr lang="en-US" b="0" dirty="0">
                <a:latin typeface="Arial" pitchFamily="34" charset="0"/>
                <a:cs typeface="Arial" pitchFamily="34" charset="0"/>
              </a:rPr>
              <a:t>Example 2:</a:t>
            </a:r>
          </a:p>
          <a:p>
            <a:pPr marL="1106415" lvl="2" indent="-174697">
              <a:buFont typeface="Arial" pitchFamily="34" charset="0"/>
              <a:buChar char="•"/>
            </a:pPr>
            <a:r>
              <a:rPr lang="en-US" b="0" dirty="0">
                <a:latin typeface="Arial" pitchFamily="34" charset="0"/>
                <a:cs typeface="Arial" pitchFamily="34" charset="0"/>
              </a:rPr>
              <a:t>“You are hurting my feelings.” [you statement]</a:t>
            </a:r>
          </a:p>
          <a:p>
            <a:pPr marL="1106415" lvl="2" indent="-174697">
              <a:buFont typeface="Arial" pitchFamily="34" charset="0"/>
              <a:buChar char="•"/>
            </a:pPr>
            <a:r>
              <a:rPr lang="en-US" b="0" dirty="0">
                <a:latin typeface="Arial" pitchFamily="34" charset="0"/>
                <a:cs typeface="Arial" pitchFamily="34" charset="0"/>
              </a:rPr>
              <a:t>“I’m hurt when we aren’t getting along.” [“I” statement]</a:t>
            </a: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18</a:t>
            </a:fld>
            <a:endParaRPr lang="en-US"/>
          </a:p>
        </p:txBody>
      </p:sp>
    </p:spTree>
    <p:extLst>
      <p:ext uri="{BB962C8B-B14F-4D97-AF65-F5344CB8AC3E}">
        <p14:creationId xmlns:p14="http://schemas.microsoft.com/office/powerpoint/2010/main" val="18220583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1" dirty="0"/>
              <a:t>Suggested Ground Rules</a:t>
            </a:r>
          </a:p>
          <a:p>
            <a:pPr marL="171450" indent="-171450">
              <a:buFont typeface="Arial" panose="020B0604020202020204" pitchFamily="34" charset="0"/>
              <a:buChar char="•"/>
            </a:pPr>
            <a:r>
              <a:rPr lang="en-US" dirty="0"/>
              <a:t>Respect each other’s privacy.</a:t>
            </a:r>
          </a:p>
          <a:p>
            <a:pPr marL="171450" indent="-171450">
              <a:buFont typeface="Arial" panose="020B0604020202020204" pitchFamily="34" charset="0"/>
              <a:buChar char="•"/>
            </a:pPr>
            <a:r>
              <a:rPr lang="en-US" dirty="0"/>
              <a:t>We have the right to our point of view.</a:t>
            </a:r>
          </a:p>
          <a:p>
            <a:pPr marL="171450" indent="-171450">
              <a:buFont typeface="Arial" panose="020B0604020202020204" pitchFamily="34" charset="0"/>
              <a:buChar char="•"/>
            </a:pPr>
            <a:r>
              <a:rPr lang="en-US" dirty="0"/>
              <a:t>Be respectful of everyone's sexual orientation and sexual identity.</a:t>
            </a:r>
          </a:p>
          <a:p>
            <a:pPr marL="171450" indent="-171450">
              <a:buFont typeface="Arial" panose="020B0604020202020204" pitchFamily="34" charset="0"/>
              <a:buChar char="•"/>
            </a:pPr>
            <a:r>
              <a:rPr lang="en-US" dirty="0"/>
              <a:t>Everyone deserves to be heard.</a:t>
            </a:r>
          </a:p>
          <a:p>
            <a:pPr marL="171450" indent="-171450">
              <a:buFont typeface="Arial" panose="020B0604020202020204" pitchFamily="34" charset="0"/>
              <a:buChar char="•"/>
            </a:pPr>
            <a:r>
              <a:rPr lang="en-US" dirty="0"/>
              <a:t>We will strive to be supportive and encouraging of others.</a:t>
            </a:r>
          </a:p>
          <a:p>
            <a:pPr marL="171450" indent="-171450">
              <a:buFont typeface="Arial" panose="020B0604020202020204" pitchFamily="34" charset="0"/>
              <a:buChar char="•"/>
            </a:pPr>
            <a:r>
              <a:rPr lang="en-US" dirty="0"/>
              <a:t>There is no such thing as a stupid question or one “right” answer</a:t>
            </a:r>
          </a:p>
          <a:p>
            <a:pPr marL="171450" indent="-171450">
              <a:buFont typeface="Arial" panose="020B0604020202020204" pitchFamily="34" charset="0"/>
              <a:buChar char="•"/>
            </a:pPr>
            <a:r>
              <a:rPr lang="en-US" dirty="0"/>
              <a:t>Attendance is important and expected at all sessions.</a:t>
            </a:r>
          </a:p>
          <a:p>
            <a:pPr marL="171450" indent="-171450">
              <a:buFont typeface="Arial" panose="020B0604020202020204" pitchFamily="34" charset="0"/>
              <a:buChar char="•"/>
            </a:pPr>
            <a:r>
              <a:rPr lang="en-US" dirty="0"/>
              <a:t>No cell phones and try to limit interruptions. </a:t>
            </a:r>
          </a:p>
          <a:p>
            <a:pPr marL="171450" indent="-171450">
              <a:buFont typeface="Arial" panose="020B0604020202020204" pitchFamily="34" charset="0"/>
              <a:buChar char="•"/>
            </a:pPr>
            <a:r>
              <a:rPr lang="en-US" dirty="0"/>
              <a:t>Mute yourself when not talking.</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19</a:t>
            </a:fld>
            <a:endParaRPr lang="en-US"/>
          </a:p>
        </p:txBody>
      </p:sp>
    </p:spTree>
    <p:extLst>
      <p:ext uri="{BB962C8B-B14F-4D97-AF65-F5344CB8AC3E}">
        <p14:creationId xmlns:p14="http://schemas.microsoft.com/office/powerpoint/2010/main" val="2141544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fontAlgn="base">
              <a:spcBef>
                <a:spcPct val="0"/>
              </a:spcBef>
              <a:spcAft>
                <a:spcPct val="0"/>
              </a:spcAft>
            </a:pPr>
            <a:fld id="{6F084AA2-EDF3-41B6-9BD5-4D1331E35CE7}" type="slidenum">
              <a:rPr lang="en-US" altLang="en-US">
                <a:latin typeface="Calibri" panose="020F0502020204030204" pitchFamily="34" charset="0"/>
              </a:rPr>
              <a:pPr fontAlgn="base">
                <a:spcBef>
                  <a:spcPct val="0"/>
                </a:spcBef>
                <a:spcAft>
                  <a:spcPct val="0"/>
                </a:spcAft>
              </a:pPr>
              <a:t>2</a:t>
            </a:fld>
            <a:endParaRPr lang="en-US" altLang="en-US">
              <a:latin typeface="Calibri" panose="020F0502020204030204" pitchFamily="34" charset="0"/>
            </a:endParaRPr>
          </a:p>
        </p:txBody>
      </p:sp>
    </p:spTree>
    <p:extLst>
      <p:ext uri="{BB962C8B-B14F-4D97-AF65-F5344CB8AC3E}">
        <p14:creationId xmlns:p14="http://schemas.microsoft.com/office/powerpoint/2010/main" val="35545127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23</a:t>
            </a:fld>
            <a:endParaRPr lang="en-US"/>
          </a:p>
        </p:txBody>
      </p:sp>
    </p:spTree>
    <p:extLst>
      <p:ext uri="{BB962C8B-B14F-4D97-AF65-F5344CB8AC3E}">
        <p14:creationId xmlns:p14="http://schemas.microsoft.com/office/powerpoint/2010/main" val="16112759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26</a:t>
            </a:fld>
            <a:endParaRPr lang="en-US" dirty="0"/>
          </a:p>
        </p:txBody>
      </p:sp>
    </p:spTree>
    <p:extLst>
      <p:ext uri="{BB962C8B-B14F-4D97-AF65-F5344CB8AC3E}">
        <p14:creationId xmlns:p14="http://schemas.microsoft.com/office/powerpoint/2010/main" val="8174503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fontAlgn="base">
              <a:spcBef>
                <a:spcPct val="0"/>
              </a:spcBef>
              <a:spcAft>
                <a:spcPct val="0"/>
              </a:spcAft>
            </a:pPr>
            <a:fld id="{6F084AA2-EDF3-41B6-9BD5-4D1331E35CE7}" type="slidenum">
              <a:rPr lang="en-US" altLang="en-US">
                <a:latin typeface="Calibri" panose="020F0502020204030204" pitchFamily="34" charset="0"/>
              </a:rPr>
              <a:pPr fontAlgn="base">
                <a:spcBef>
                  <a:spcPct val="0"/>
                </a:spcBef>
                <a:spcAft>
                  <a:spcPct val="0"/>
                </a:spcAft>
              </a:pPr>
              <a:t>29</a:t>
            </a:fld>
            <a:endParaRPr lang="en-US" altLang="en-US">
              <a:latin typeface="Calibri" panose="020F0502020204030204" pitchFamily="34" charset="0"/>
            </a:endParaRPr>
          </a:p>
        </p:txBody>
      </p:sp>
    </p:spTree>
    <p:extLst>
      <p:ext uri="{BB962C8B-B14F-4D97-AF65-F5344CB8AC3E}">
        <p14:creationId xmlns:p14="http://schemas.microsoft.com/office/powerpoint/2010/main" val="5044680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t>Point out that most healthy relationships, including parent-child relationships, consist of these characteristics but healthy dating relationships also require an equal distribution of power. One partner should not consistently tell the other partner what to do, wear, say, etc. Of course, parent-child relationships are not characterized by an equal distribution of power.</a:t>
            </a: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30</a:t>
            </a:fld>
            <a:endParaRPr lang="en-US"/>
          </a:p>
        </p:txBody>
      </p:sp>
    </p:spTree>
    <p:extLst>
      <p:ext uri="{BB962C8B-B14F-4D97-AF65-F5344CB8AC3E}">
        <p14:creationId xmlns:p14="http://schemas.microsoft.com/office/powerpoint/2010/main" val="16182118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sz="1200" dirty="0"/>
              <a:t>Emphasize that unhealthy relationships are lacking one or more of the characteristics of healthy relationships. </a:t>
            </a:r>
          </a:p>
          <a:p>
            <a:endParaRPr lang="en-US" sz="1200" dirty="0"/>
          </a:p>
          <a:p>
            <a:r>
              <a:rPr lang="en-US" sz="1200" dirty="0"/>
              <a:t>Point out that unhealthy relationships can become unsafe and abusive but unhealthy does not necessarily imply that the relationship is unsafe or abusive.</a:t>
            </a: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31</a:t>
            </a:fld>
            <a:endParaRPr lang="en-US"/>
          </a:p>
        </p:txBody>
      </p:sp>
    </p:spTree>
    <p:extLst>
      <p:ext uri="{BB962C8B-B14F-4D97-AF65-F5344CB8AC3E}">
        <p14:creationId xmlns:p14="http://schemas.microsoft.com/office/powerpoint/2010/main" val="39880855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lnSpcReduction="10000"/>
          </a:bodyPr>
          <a:lstStyle/>
          <a:p>
            <a:r>
              <a:rPr lang="en-US" sz="1200" dirty="0"/>
              <a:t>Teen dating violence is a type of intimate partner violence that has the potential to result in injury, death, or psychological harm. It is defined as the physical, sexual, and/or emotional violence within a dating relationship, as well as stalking.</a:t>
            </a:r>
          </a:p>
          <a:p>
            <a:endParaRPr lang="en-US" sz="1200" dirty="0"/>
          </a:p>
          <a:p>
            <a:r>
              <a:rPr lang="en-US" sz="1200" dirty="0"/>
              <a:t>In relationships where dating violence is occurring, there is typically one person in the relationship who is the primary aggressor; there is often a pattern; there is coercion where attempts are made to erode a person’s ability to say yes or no; behaviors are used to gain and maintain power and control – this can include financial coercion.</a:t>
            </a:r>
          </a:p>
          <a:p>
            <a:r>
              <a:rPr lang="en-US" sz="1200" dirty="0"/>
              <a:t> </a:t>
            </a:r>
          </a:p>
          <a:p>
            <a:r>
              <a:rPr lang="en-US" sz="1200" dirty="0"/>
              <a:t>Physical dating violence refers to instances when a partner is pinched, hit, shoved, or kicked. These are acts that involve some inappropriate physical interactions between the dating partners.</a:t>
            </a:r>
          </a:p>
          <a:p>
            <a:endParaRPr lang="en-US" sz="1200" dirty="0"/>
          </a:p>
          <a:p>
            <a:r>
              <a:rPr lang="en-US" sz="1200" kern="1200" dirty="0">
                <a:solidFill>
                  <a:schemeClr val="tx1"/>
                </a:solidFill>
                <a:effectLst/>
                <a:latin typeface="+mn-lt"/>
                <a:ea typeface="+mn-ea"/>
                <a:cs typeface="+mn-cs"/>
              </a:rPr>
              <a:t>Sexual dating violence involves the use of force or pressure to engage a partner in a sex act when he or she does not or cannot consent. </a:t>
            </a:r>
          </a:p>
          <a:p>
            <a:r>
              <a:rPr lang="en-US" sz="1200" dirty="0"/>
              <a:t> </a:t>
            </a:r>
          </a:p>
          <a:p>
            <a:r>
              <a:rPr lang="en-US" sz="1200" dirty="0"/>
              <a:t>Emotional (psychological or verbal) violence refers to instances where a partner’s sense of self-worth is threatened or harmed. Examples include name calling, shaming, bullying, embarrassing on purpose, or keeping him/her away from friends and family.</a:t>
            </a:r>
          </a:p>
          <a:p>
            <a:r>
              <a:rPr lang="en-US" sz="1200" dirty="0"/>
              <a:t> </a:t>
            </a:r>
          </a:p>
          <a:p>
            <a:r>
              <a:rPr lang="en-US" sz="1200" dirty="0"/>
              <a:t>Stalking refers to a pattern of harassing or threatening acts used by a perpetrator that is both unwanted and causes fear in the victim.</a:t>
            </a: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32</a:t>
            </a:fld>
            <a:endParaRPr lang="en-US"/>
          </a:p>
        </p:txBody>
      </p:sp>
    </p:spTree>
    <p:extLst>
      <p:ext uri="{BB962C8B-B14F-4D97-AF65-F5344CB8AC3E}">
        <p14:creationId xmlns:p14="http://schemas.microsoft.com/office/powerpoint/2010/main" val="17788871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lvl="0"/>
            <a:r>
              <a:rPr lang="en-US" sz="1300" dirty="0"/>
              <a:t>Dating violence occurs in “dating” relationships.</a:t>
            </a:r>
          </a:p>
          <a:p>
            <a:pPr lvl="0"/>
            <a:endParaRPr lang="en-US" sz="1300" dirty="0"/>
          </a:p>
          <a:p>
            <a:pPr lvl="0"/>
            <a:r>
              <a:rPr lang="en-US" sz="1300" dirty="0"/>
              <a:t>This includes two people in a former or current close relationship or someone wanting a romantic relationship.  </a:t>
            </a:r>
          </a:p>
          <a:p>
            <a:pPr lvl="0"/>
            <a:endParaRPr lang="en-US" sz="1300" dirty="0"/>
          </a:p>
          <a:p>
            <a:pPr lvl="0"/>
            <a:r>
              <a:rPr lang="en-US" sz="1300" dirty="0"/>
              <a:t>Dating violence can occur among heterosexual (male/female) or same-sex couples and can occur in person or electronically, such as through text messaging or social media.</a:t>
            </a: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33</a:t>
            </a:fld>
            <a:endParaRPr lang="en-US"/>
          </a:p>
        </p:txBody>
      </p:sp>
    </p:spTree>
    <p:extLst>
      <p:ext uri="{BB962C8B-B14F-4D97-AF65-F5344CB8AC3E}">
        <p14:creationId xmlns:p14="http://schemas.microsoft.com/office/powerpoint/2010/main" val="31487408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The data shown here is from the 2017 Youth Risk Behavior Survey, a national survey of high school students in the US.  Data from the 2019 survey found very similar results-- that 9.3% of girls and 7% of boys experienced physical dating violence in the last 12 months.</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39</a:t>
            </a:fld>
            <a:endParaRPr lang="en-US" dirty="0"/>
          </a:p>
        </p:txBody>
      </p:sp>
    </p:spTree>
    <p:extLst>
      <p:ext uri="{BB962C8B-B14F-4D97-AF65-F5344CB8AC3E}">
        <p14:creationId xmlns:p14="http://schemas.microsoft.com/office/powerpoint/2010/main" val="26042312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40</a:t>
            </a:fld>
            <a:endParaRPr lang="en-US"/>
          </a:p>
        </p:txBody>
      </p:sp>
    </p:spTree>
    <p:extLst>
      <p:ext uri="{BB962C8B-B14F-4D97-AF65-F5344CB8AC3E}">
        <p14:creationId xmlns:p14="http://schemas.microsoft.com/office/powerpoint/2010/main" val="12789574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42</a:t>
            </a:fld>
            <a:endParaRPr lang="en-US"/>
          </a:p>
        </p:txBody>
      </p:sp>
    </p:spTree>
    <p:extLst>
      <p:ext uri="{BB962C8B-B14F-4D97-AF65-F5344CB8AC3E}">
        <p14:creationId xmlns:p14="http://schemas.microsoft.com/office/powerpoint/2010/main" val="3479257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E82054C-5FFB-4925-88B8-34BFE44764D6}" type="slidenum">
              <a:rPr lang="en-US" smtClean="0"/>
              <a:pPr/>
              <a:t>3</a:t>
            </a:fld>
            <a:endParaRPr lang="en-US" dirty="0"/>
          </a:p>
        </p:txBody>
      </p:sp>
    </p:spTree>
    <p:extLst>
      <p:ext uri="{BB962C8B-B14F-4D97-AF65-F5344CB8AC3E}">
        <p14:creationId xmlns:p14="http://schemas.microsoft.com/office/powerpoint/2010/main" val="34724507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47</a:t>
            </a:fld>
            <a:endParaRPr lang="en-US"/>
          </a:p>
        </p:txBody>
      </p:sp>
    </p:spTree>
    <p:extLst>
      <p:ext uri="{BB962C8B-B14F-4D97-AF65-F5344CB8AC3E}">
        <p14:creationId xmlns:p14="http://schemas.microsoft.com/office/powerpoint/2010/main" val="40808890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xfrm>
            <a:off x="457200" y="720725"/>
            <a:ext cx="6400800" cy="36004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42950" indent="-285750">
              <a:defRPr>
                <a:solidFill>
                  <a:schemeClr val="tx1"/>
                </a:solidFill>
                <a:latin typeface="Myriad Web Pro" panose="020B0503030403020204" pitchFamily="34" charset="0"/>
              </a:defRPr>
            </a:lvl2pPr>
            <a:lvl3pPr marL="1143000" indent="-228600">
              <a:defRPr>
                <a:solidFill>
                  <a:schemeClr val="tx1"/>
                </a:solidFill>
                <a:latin typeface="Myriad Web Pro" panose="020B0503030403020204" pitchFamily="34" charset="0"/>
              </a:defRPr>
            </a:lvl3pPr>
            <a:lvl4pPr marL="1600200" indent="-228600">
              <a:defRPr>
                <a:solidFill>
                  <a:schemeClr val="tx1"/>
                </a:solidFill>
                <a:latin typeface="Myriad Web Pro" panose="020B0503030403020204" pitchFamily="34" charset="0"/>
              </a:defRPr>
            </a:lvl4pPr>
            <a:lvl5pPr marL="2057400" indent="-228600">
              <a:defRPr>
                <a:solidFill>
                  <a:schemeClr val="tx1"/>
                </a:solidFill>
                <a:latin typeface="Myriad Web Pro" panose="020B0503030403020204" pitchFamily="34" charset="0"/>
              </a:defRPr>
            </a:lvl5pPr>
            <a:lvl6pPr marL="2514600" indent="-228600" fontAlgn="base">
              <a:spcBef>
                <a:spcPct val="0"/>
              </a:spcBef>
              <a:spcAft>
                <a:spcPct val="0"/>
              </a:spcAft>
              <a:defRPr>
                <a:solidFill>
                  <a:schemeClr val="tx1"/>
                </a:solidFill>
                <a:latin typeface="Myriad Web Pro" panose="020B0503030403020204" pitchFamily="34" charset="0"/>
              </a:defRPr>
            </a:lvl6pPr>
            <a:lvl7pPr marL="2971800" indent="-228600" fontAlgn="base">
              <a:spcBef>
                <a:spcPct val="0"/>
              </a:spcBef>
              <a:spcAft>
                <a:spcPct val="0"/>
              </a:spcAft>
              <a:defRPr>
                <a:solidFill>
                  <a:schemeClr val="tx1"/>
                </a:solidFill>
                <a:latin typeface="Myriad Web Pro" panose="020B0503030403020204" pitchFamily="34" charset="0"/>
              </a:defRPr>
            </a:lvl7pPr>
            <a:lvl8pPr marL="3429000" indent="-228600" fontAlgn="base">
              <a:spcBef>
                <a:spcPct val="0"/>
              </a:spcBef>
              <a:spcAft>
                <a:spcPct val="0"/>
              </a:spcAft>
              <a:defRPr>
                <a:solidFill>
                  <a:schemeClr val="tx1"/>
                </a:solidFill>
                <a:latin typeface="Myriad Web Pro" panose="020B0503030403020204" pitchFamily="34" charset="0"/>
              </a:defRPr>
            </a:lvl8pPr>
            <a:lvl9pPr marL="3886200" indent="-228600" fontAlgn="base">
              <a:spcBef>
                <a:spcPct val="0"/>
              </a:spcBef>
              <a:spcAft>
                <a:spcPct val="0"/>
              </a:spcAft>
              <a:defRPr>
                <a:solidFill>
                  <a:schemeClr val="tx1"/>
                </a:solidFill>
                <a:latin typeface="Myriad Web Pro" panose="020B0503030403020204" pitchFamily="34" charset="0"/>
              </a:defRPr>
            </a:lvl9pPr>
          </a:lstStyle>
          <a:p>
            <a:pPr fontAlgn="base">
              <a:spcBef>
                <a:spcPct val="0"/>
              </a:spcBef>
              <a:spcAft>
                <a:spcPct val="0"/>
              </a:spcAft>
            </a:pPr>
            <a:fld id="{6F084AA2-EDF3-41B6-9BD5-4D1331E35CE7}" type="slidenum">
              <a:rPr lang="en-US" altLang="en-US">
                <a:latin typeface="Calibri" panose="020F0502020204030204" pitchFamily="34" charset="0"/>
              </a:rPr>
              <a:pPr fontAlgn="base">
                <a:spcBef>
                  <a:spcPct val="0"/>
                </a:spcBef>
                <a:spcAft>
                  <a:spcPct val="0"/>
                </a:spcAft>
              </a:pPr>
              <a:t>53</a:t>
            </a:fld>
            <a:endParaRPr lang="en-US" altLang="en-US">
              <a:latin typeface="Calibri" panose="020F0502020204030204" pitchFamily="34" charset="0"/>
            </a:endParaRPr>
          </a:p>
        </p:txBody>
      </p:sp>
    </p:spTree>
    <p:extLst>
      <p:ext uri="{BB962C8B-B14F-4D97-AF65-F5344CB8AC3E}">
        <p14:creationId xmlns:p14="http://schemas.microsoft.com/office/powerpoint/2010/main" val="5897634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a:buFont typeface="Arial" pitchFamily="34" charset="0"/>
              <a:buNone/>
            </a:pPr>
            <a:r>
              <a:rPr lang="en-US" sz="1300" dirty="0"/>
              <a:t>During the teen years, a lot of changes are happening for our children – it is a period of rapid growth, exploration, and risk taking. The exploration and risk taking provide opportunities for our children to test their skills and abilities and discover who they are. However, we need to make sure that we are providing the guidance they need to ensure their health and well-being. We provide this guidance by supervising their activities.</a:t>
            </a:r>
            <a:endParaRPr lang="en-US" sz="1300" b="1" dirty="0"/>
          </a:p>
          <a:p>
            <a:pPr>
              <a:buFont typeface="Arial" pitchFamily="34" charset="0"/>
              <a:buNone/>
            </a:pPr>
            <a:endParaRPr lang="en-US" sz="1300" b="1" dirty="0"/>
          </a:p>
          <a:p>
            <a:pPr>
              <a:buFont typeface="Arial" pitchFamily="34" charset="0"/>
              <a:buNone/>
            </a:pPr>
            <a:r>
              <a:rPr lang="en-US" sz="1300" b="1" dirty="0"/>
              <a:t>What is Parental Supervision?</a:t>
            </a:r>
          </a:p>
          <a:p>
            <a:pPr>
              <a:buFont typeface="Arial" pitchFamily="34" charset="0"/>
              <a:buNone/>
            </a:pPr>
            <a:endParaRPr lang="en-US" sz="1300" dirty="0"/>
          </a:p>
          <a:p>
            <a:pPr>
              <a:buFont typeface="Arial" pitchFamily="34" charset="0"/>
              <a:buChar char="•"/>
            </a:pPr>
            <a:r>
              <a:rPr lang="en-US" sz="1300" dirty="0"/>
              <a:t>Parental supervision includes:</a:t>
            </a:r>
          </a:p>
          <a:p>
            <a:pPr lvl="1">
              <a:buFont typeface="Arial" pitchFamily="34" charset="0"/>
              <a:buChar char="•"/>
            </a:pPr>
            <a:r>
              <a:rPr lang="en-US" sz="1300" dirty="0"/>
              <a:t>Expectations parents have for their child’s behavior</a:t>
            </a:r>
          </a:p>
          <a:p>
            <a:pPr lvl="1">
              <a:buFont typeface="Arial" pitchFamily="34" charset="0"/>
              <a:buChar char="•"/>
            </a:pPr>
            <a:r>
              <a:rPr lang="en-US" sz="1300" dirty="0"/>
              <a:t>Actions parents take to keep track of their child</a:t>
            </a:r>
          </a:p>
          <a:p>
            <a:pPr lvl="1">
              <a:buFont typeface="Arial" pitchFamily="34" charset="0"/>
              <a:buChar char="•"/>
            </a:pPr>
            <a:r>
              <a:rPr lang="en-US" sz="1300" dirty="0"/>
              <a:t>Ways parents respond when their child breaks the rules</a:t>
            </a: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54</a:t>
            </a:fld>
            <a:endParaRPr lang="en-US"/>
          </a:p>
        </p:txBody>
      </p:sp>
    </p:spTree>
    <p:extLst>
      <p:ext uri="{BB962C8B-B14F-4D97-AF65-F5344CB8AC3E}">
        <p14:creationId xmlns:p14="http://schemas.microsoft.com/office/powerpoint/2010/main" val="9634523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fontScale="85000" lnSpcReduction="20000"/>
          </a:bodyPr>
          <a:lstStyle/>
          <a:p>
            <a:pPr defTabSz="931717">
              <a:defRPr/>
            </a:pPr>
            <a:r>
              <a:rPr lang="en-US" sz="1300" b="1" dirty="0"/>
              <a:t>Why is Parental Supervision Important?</a:t>
            </a:r>
          </a:p>
          <a:p>
            <a:endParaRPr lang="en-US" dirty="0"/>
          </a:p>
          <a:p>
            <a:r>
              <a:rPr lang="en-US" sz="1300" dirty="0"/>
              <a:t>Parental supervision is associated with decreases in a number of risky adolescent behaviors. Lack of supervision, along with several other parenting behaviors (such as inconsistent and harsh discipline), is associated with an increased risk for teen dating violence.</a:t>
            </a:r>
          </a:p>
          <a:p>
            <a:pPr>
              <a:buFont typeface="Arial" pitchFamily="34" charset="0"/>
              <a:buChar char="•"/>
            </a:pPr>
            <a:r>
              <a:rPr lang="en-US" dirty="0">
                <a:latin typeface="Arial" pitchFamily="34" charset="0"/>
                <a:cs typeface="Arial" pitchFamily="34" charset="0"/>
              </a:rPr>
              <a:t>Children whose parents use effective supervision practices make better decisions and avoid</a:t>
            </a:r>
            <a:r>
              <a:rPr lang="en-US" baseline="30000" dirty="0">
                <a:latin typeface="Arial" pitchFamily="34" charset="0"/>
                <a:cs typeface="Arial" pitchFamily="34" charset="0"/>
              </a:rPr>
              <a:t>1, 2, 3, 4, 5, 6</a:t>
            </a:r>
            <a:r>
              <a:rPr lang="en-US" dirty="0">
                <a:latin typeface="Arial" pitchFamily="34" charset="0"/>
                <a:cs typeface="Arial" pitchFamily="34" charset="0"/>
              </a:rPr>
              <a:t>:</a:t>
            </a:r>
          </a:p>
          <a:p>
            <a:pPr lvl="1">
              <a:buFont typeface="Arial" pitchFamily="34" charset="0"/>
              <a:buChar char="•"/>
            </a:pPr>
            <a:r>
              <a:rPr lang="en-US" dirty="0">
                <a:latin typeface="Arial" pitchFamily="34" charset="0"/>
                <a:cs typeface="Arial" pitchFamily="34" charset="0"/>
              </a:rPr>
              <a:t>Having sex at an early age</a:t>
            </a:r>
          </a:p>
          <a:p>
            <a:pPr lvl="1">
              <a:buFont typeface="Arial" pitchFamily="34" charset="0"/>
              <a:buChar char="•"/>
            </a:pPr>
            <a:r>
              <a:rPr lang="en-US" dirty="0">
                <a:latin typeface="Arial" pitchFamily="34" charset="0"/>
                <a:cs typeface="Arial" pitchFamily="34" charset="0"/>
              </a:rPr>
              <a:t>Smoking cigarettes</a:t>
            </a:r>
          </a:p>
          <a:p>
            <a:pPr lvl="1">
              <a:buFont typeface="Arial" pitchFamily="34" charset="0"/>
              <a:buChar char="•"/>
            </a:pPr>
            <a:r>
              <a:rPr lang="en-US" dirty="0">
                <a:latin typeface="Arial" pitchFamily="34" charset="0"/>
                <a:cs typeface="Arial" pitchFamily="34" charset="0"/>
              </a:rPr>
              <a:t>Drinking alcohol</a:t>
            </a:r>
          </a:p>
          <a:p>
            <a:pPr lvl="1">
              <a:buFont typeface="Arial" pitchFamily="34" charset="0"/>
              <a:buChar char="•"/>
            </a:pPr>
            <a:r>
              <a:rPr lang="en-US" dirty="0">
                <a:latin typeface="Arial" pitchFamily="34" charset="0"/>
                <a:cs typeface="Arial" pitchFamily="34" charset="0"/>
              </a:rPr>
              <a:t>Being physically aggressive</a:t>
            </a:r>
          </a:p>
          <a:p>
            <a:pPr lvl="1">
              <a:buFont typeface="Arial" pitchFamily="34" charset="0"/>
              <a:buChar char="•"/>
            </a:pPr>
            <a:r>
              <a:rPr lang="en-US" dirty="0">
                <a:latin typeface="Arial" pitchFamily="34" charset="0"/>
                <a:cs typeface="Arial" pitchFamily="34" charset="0"/>
              </a:rPr>
              <a:t>Skipping school</a:t>
            </a:r>
          </a:p>
          <a:p>
            <a:pPr lvl="1">
              <a:buFont typeface="Arial" pitchFamily="34" charset="0"/>
              <a:buChar char="•"/>
            </a:pPr>
            <a:r>
              <a:rPr lang="en-US" dirty="0">
                <a:latin typeface="Arial" pitchFamily="34" charset="0"/>
                <a:cs typeface="Arial" pitchFamily="34" charset="0"/>
              </a:rPr>
              <a:t>Engaging in teen dating violence</a:t>
            </a:r>
          </a:p>
          <a:p>
            <a:pPr lvl="0">
              <a:buFont typeface="Arial" pitchFamily="34" charset="0"/>
              <a:buNone/>
            </a:pPr>
            <a:endParaRPr lang="en-US" dirty="0">
              <a:latin typeface="Arial" pitchFamily="34" charset="0"/>
              <a:cs typeface="Arial" pitchFamily="34" charset="0"/>
            </a:endParaRPr>
          </a:p>
          <a:p>
            <a:pPr lvl="0">
              <a:buFont typeface="Arial" pitchFamily="34" charset="0"/>
              <a:buNone/>
            </a:pPr>
            <a:endParaRPr lang="en-US" dirty="0">
              <a:latin typeface="Arial" pitchFamily="34" charset="0"/>
              <a:cs typeface="Arial" pitchFamily="34" charset="0"/>
            </a:endParaRPr>
          </a:p>
          <a:p>
            <a:pPr lvl="0">
              <a:buFont typeface="Arial" pitchFamily="34" charset="0"/>
              <a:buNone/>
            </a:pPr>
            <a:endParaRPr lang="en-US" dirty="0">
              <a:latin typeface="Arial" pitchFamily="34" charset="0"/>
              <a:cs typeface="Arial" pitchFamily="34" charset="0"/>
            </a:endParaRPr>
          </a:p>
          <a:p>
            <a:pPr>
              <a:buNone/>
            </a:pPr>
            <a:r>
              <a:rPr lang="en-US" sz="800" baseline="30000" dirty="0"/>
              <a:t>1 </a:t>
            </a:r>
            <a:r>
              <a:rPr lang="en-US" sz="800" dirty="0" err="1"/>
              <a:t>Brendgen</a:t>
            </a:r>
            <a:r>
              <a:rPr lang="en-US" sz="800" dirty="0"/>
              <a:t>, M., </a:t>
            </a:r>
            <a:r>
              <a:rPr lang="en-US" sz="800" dirty="0" err="1"/>
              <a:t>Vitaro</a:t>
            </a:r>
            <a:r>
              <a:rPr lang="en-US" sz="800" dirty="0"/>
              <a:t>, R., Tremblay, R.E., et al. (2001). Reactive and proactive aggression: predictions to physical violence in different contexts and moderating effects of parental monitoring and caregiving behavior. </a:t>
            </a:r>
            <a:r>
              <a:rPr lang="en-US" sz="800" i="1" dirty="0"/>
              <a:t>Journal of Abnormal Child Psychology, 29</a:t>
            </a:r>
            <a:r>
              <a:rPr lang="en-US" sz="800" dirty="0"/>
              <a:t>(4), 293–304.</a:t>
            </a:r>
          </a:p>
          <a:p>
            <a:pPr>
              <a:buNone/>
            </a:pPr>
            <a:r>
              <a:rPr lang="en-US" sz="800" baseline="30000" dirty="0"/>
              <a:t>2 </a:t>
            </a:r>
            <a:r>
              <a:rPr lang="en-US" sz="800" dirty="0" err="1"/>
              <a:t>Choquet</a:t>
            </a:r>
            <a:r>
              <a:rPr lang="en-US" sz="800" dirty="0"/>
              <a:t>, M., Hassler, C., Morin, D., et al. (2008). Perceived parenting styles and tobacco, alcohol and cannabis use among French adolescents: gender and family structure differentials. </a:t>
            </a:r>
            <a:r>
              <a:rPr lang="en-US" sz="800" i="1" dirty="0"/>
              <a:t>Alcohol &amp; Alcoholism, 43</a:t>
            </a:r>
            <a:r>
              <a:rPr lang="en-US" sz="800" dirty="0"/>
              <a:t>(1),73–80.</a:t>
            </a:r>
          </a:p>
          <a:p>
            <a:pPr>
              <a:buNone/>
            </a:pPr>
            <a:r>
              <a:rPr lang="en-US" sz="800" baseline="30000" dirty="0"/>
              <a:t>3 </a:t>
            </a:r>
            <a:r>
              <a:rPr lang="en-US" sz="800" dirty="0"/>
              <a:t>Cota-Robles, S, &amp; Gamble, W. (2006). Parent-adolescent processes and reduced risk for delinquency: the effect of gender for Mexican American adolescents. </a:t>
            </a:r>
            <a:r>
              <a:rPr lang="en-US" sz="800" i="1" dirty="0"/>
              <a:t>Youth &amp; Society, 37</a:t>
            </a:r>
            <a:r>
              <a:rPr lang="en-US" sz="800" dirty="0"/>
              <a:t>(4), 375–392.</a:t>
            </a:r>
          </a:p>
          <a:p>
            <a:pPr>
              <a:buNone/>
            </a:pPr>
            <a:r>
              <a:rPr lang="en-US" sz="800" baseline="30000" dirty="0"/>
              <a:t>4 </a:t>
            </a:r>
            <a:r>
              <a:rPr lang="en-US" sz="800" dirty="0" err="1"/>
              <a:t>Foshee</a:t>
            </a:r>
            <a:r>
              <a:rPr lang="en-US" sz="800" dirty="0"/>
              <a:t>, V.A., &amp; Matthew, R.A. (2007). Adolescent dating abuse perpetration: A review of findings, methodological limitations, and suggestions for future research. In DJ Flannery, AT </a:t>
            </a:r>
            <a:r>
              <a:rPr lang="en-US" sz="800" dirty="0" err="1"/>
              <a:t>Vazjoni</a:t>
            </a:r>
            <a:r>
              <a:rPr lang="en-US" sz="800" dirty="0"/>
              <a:t>, &amp; ID Waldman (Eds.), The Cambridge Handbook of Violence Behavior and Aggression (pp. 431-449). New York: Cambridge.</a:t>
            </a:r>
          </a:p>
          <a:p>
            <a:pPr>
              <a:buNone/>
            </a:pPr>
            <a:r>
              <a:rPr lang="en-US" sz="800" baseline="30000" dirty="0"/>
              <a:t>5 </a:t>
            </a:r>
            <a:r>
              <a:rPr lang="en-US" sz="800" dirty="0"/>
              <a:t>Li, X., </a:t>
            </a:r>
            <a:r>
              <a:rPr lang="en-US" sz="800" dirty="0" err="1"/>
              <a:t>Feigelman</a:t>
            </a:r>
            <a:r>
              <a:rPr lang="en-US" sz="800" dirty="0"/>
              <a:t>, S., &amp; Stanton, B. (2000). Perceived parental monitoring and health risk behaviors among urban low-income African-American children and adolescents. </a:t>
            </a:r>
            <a:r>
              <a:rPr lang="en-US" sz="800" i="1" dirty="0"/>
              <a:t>Journal of Adolescent Health, 27</a:t>
            </a:r>
            <a:r>
              <a:rPr lang="en-US" sz="800" dirty="0"/>
              <a:t>(1), 43–48.</a:t>
            </a:r>
          </a:p>
          <a:p>
            <a:pPr>
              <a:buNone/>
            </a:pPr>
            <a:r>
              <a:rPr lang="en-US" sz="800" baseline="30000" dirty="0"/>
              <a:t>6 </a:t>
            </a:r>
            <a:r>
              <a:rPr lang="en-US" sz="800" dirty="0"/>
              <a:t>Markham, C.M, </a:t>
            </a:r>
            <a:r>
              <a:rPr lang="en-US" sz="800" dirty="0" err="1"/>
              <a:t>Lormand</a:t>
            </a:r>
            <a:r>
              <a:rPr lang="en-US" sz="800" dirty="0"/>
              <a:t>, D., </a:t>
            </a:r>
            <a:r>
              <a:rPr lang="en-US" sz="800" dirty="0" err="1"/>
              <a:t>Gloppen</a:t>
            </a:r>
            <a:r>
              <a:rPr lang="en-US" sz="800" dirty="0"/>
              <a:t>, K.M., et al. (2010). Connectedness as a predictor of sexual and reproductive health outcomes for youth. </a:t>
            </a:r>
            <a:r>
              <a:rPr lang="en-US" sz="800" i="1" dirty="0"/>
              <a:t>Journal of Adolescent Health, 46</a:t>
            </a:r>
            <a:r>
              <a:rPr lang="en-US" sz="800" dirty="0"/>
              <a:t>(3 </a:t>
            </a:r>
            <a:r>
              <a:rPr lang="en-US" sz="800" dirty="0" err="1"/>
              <a:t>Suppl</a:t>
            </a:r>
            <a:r>
              <a:rPr lang="en-US" sz="800" dirty="0"/>
              <a:t> 1), S23–S41.</a:t>
            </a:r>
          </a:p>
          <a:p>
            <a:pPr lvl="0">
              <a:buFont typeface="Arial" pitchFamily="34" charset="0"/>
              <a:buNone/>
            </a:pPr>
            <a:endParaRPr lang="en-US" sz="800" dirty="0"/>
          </a:p>
          <a:p>
            <a:endParaRPr lang="en-US" sz="800" dirty="0"/>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55</a:t>
            </a:fld>
            <a:endParaRPr lang="en-US"/>
          </a:p>
        </p:txBody>
      </p:sp>
    </p:spTree>
    <p:extLst>
      <p:ext uri="{BB962C8B-B14F-4D97-AF65-F5344CB8AC3E}">
        <p14:creationId xmlns:p14="http://schemas.microsoft.com/office/powerpoint/2010/main" val="34533497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defTabSz="931717">
              <a:defRPr/>
            </a:pPr>
            <a:r>
              <a:rPr lang="en-US" sz="1300" b="1" dirty="0"/>
              <a:t>What is Parental Supervision?</a:t>
            </a:r>
          </a:p>
          <a:p>
            <a:pPr>
              <a:buFont typeface="Arial" pitchFamily="34" charset="0"/>
              <a:buChar char="•"/>
            </a:pPr>
            <a:r>
              <a:rPr lang="en-US" dirty="0">
                <a:latin typeface="Arial" pitchFamily="34" charset="0"/>
                <a:cs typeface="Arial" pitchFamily="34" charset="0"/>
              </a:rPr>
              <a:t>Parental supervision is being used when parents ask their child:</a:t>
            </a:r>
          </a:p>
          <a:p>
            <a:pPr lvl="1">
              <a:buFont typeface="Arial" pitchFamily="34" charset="0"/>
              <a:buChar char="•"/>
            </a:pPr>
            <a:r>
              <a:rPr lang="en-US" dirty="0">
                <a:latin typeface="Arial" pitchFamily="34" charset="0"/>
                <a:cs typeface="Arial" pitchFamily="34" charset="0"/>
              </a:rPr>
              <a:t>Where will you be?</a:t>
            </a:r>
          </a:p>
          <a:p>
            <a:pPr lvl="1">
              <a:buFont typeface="Arial" pitchFamily="34" charset="0"/>
              <a:buChar char="•"/>
            </a:pPr>
            <a:r>
              <a:rPr lang="en-US" dirty="0">
                <a:latin typeface="Arial" pitchFamily="34" charset="0"/>
                <a:cs typeface="Arial" pitchFamily="34" charset="0"/>
              </a:rPr>
              <a:t>Who will you be with?</a:t>
            </a:r>
          </a:p>
          <a:p>
            <a:pPr lvl="1">
              <a:buFont typeface="Arial" pitchFamily="34" charset="0"/>
              <a:buChar char="•"/>
            </a:pPr>
            <a:r>
              <a:rPr lang="en-US" dirty="0">
                <a:latin typeface="Arial" pitchFamily="34" charset="0"/>
                <a:cs typeface="Arial" pitchFamily="34" charset="0"/>
              </a:rPr>
              <a:t>When will you be home?</a:t>
            </a:r>
          </a:p>
          <a:p>
            <a:pPr lvl="1">
              <a:buFont typeface="Arial" pitchFamily="34" charset="0"/>
              <a:buChar char="•"/>
            </a:pPr>
            <a:r>
              <a:rPr lang="en-US" dirty="0">
                <a:latin typeface="Arial" pitchFamily="34" charset="0"/>
                <a:cs typeface="Arial" pitchFamily="34" charset="0"/>
              </a:rPr>
              <a:t>What will you be doing?</a:t>
            </a:r>
          </a:p>
          <a:p>
            <a:pPr lvl="0">
              <a:buFont typeface="Arial" pitchFamily="34" charset="0"/>
              <a:buChar char="•"/>
            </a:pPr>
            <a:r>
              <a:rPr lang="en-US" dirty="0">
                <a:latin typeface="Arial" pitchFamily="34" charset="0"/>
                <a:cs typeface="Arial" pitchFamily="34" charset="0"/>
              </a:rPr>
              <a:t>Note:</a:t>
            </a:r>
            <a:r>
              <a:rPr lang="en-US" baseline="0" dirty="0">
                <a:latin typeface="Arial" pitchFamily="34" charset="0"/>
                <a:cs typeface="Arial" pitchFamily="34" charset="0"/>
              </a:rPr>
              <a:t> </a:t>
            </a:r>
            <a:r>
              <a:rPr lang="en-US" sz="1300" dirty="0"/>
              <a:t>When asking “Who will you be with?”, parents should make sure that a responsible adult will be present, not just children.</a:t>
            </a:r>
            <a:endParaRPr lang="en-US"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56</a:t>
            </a:fld>
            <a:endParaRPr lang="en-US"/>
          </a:p>
        </p:txBody>
      </p:sp>
    </p:spTree>
    <p:extLst>
      <p:ext uri="{BB962C8B-B14F-4D97-AF65-F5344CB8AC3E}">
        <p14:creationId xmlns:p14="http://schemas.microsoft.com/office/powerpoint/2010/main" val="27991506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defTabSz="931717">
              <a:defRPr/>
            </a:pPr>
            <a:r>
              <a:rPr lang="en-US" sz="1300" b="1" dirty="0"/>
              <a:t>What is Parental Supervision?</a:t>
            </a:r>
          </a:p>
          <a:p>
            <a:pPr>
              <a:buFont typeface="Arial" pitchFamily="34" charset="0"/>
              <a:buChar char="•"/>
            </a:pPr>
            <a:r>
              <a:rPr lang="en-US" dirty="0">
                <a:latin typeface="Arial" pitchFamily="34" charset="0"/>
                <a:cs typeface="Arial" pitchFamily="34" charset="0"/>
              </a:rPr>
              <a:t>Parents are also supervising when they:</a:t>
            </a:r>
          </a:p>
          <a:p>
            <a:pPr lvl="1">
              <a:buFont typeface="Arial" pitchFamily="34" charset="0"/>
              <a:buChar char="•"/>
            </a:pPr>
            <a:r>
              <a:rPr lang="en-US" dirty="0">
                <a:latin typeface="Arial" pitchFamily="34" charset="0"/>
                <a:cs typeface="Arial" pitchFamily="34" charset="0"/>
              </a:rPr>
              <a:t>Check in with their child by phone.</a:t>
            </a:r>
          </a:p>
          <a:p>
            <a:pPr lvl="1">
              <a:buFont typeface="Arial" pitchFamily="34" charset="0"/>
              <a:buChar char="•"/>
            </a:pPr>
            <a:r>
              <a:rPr lang="en-US" dirty="0">
                <a:latin typeface="Arial" pitchFamily="34" charset="0"/>
                <a:cs typeface="Arial" pitchFamily="34" charset="0"/>
              </a:rPr>
              <a:t>Get to know their child’s friends and their parents.</a:t>
            </a:r>
          </a:p>
          <a:p>
            <a:pPr lvl="1">
              <a:buFont typeface="Arial" pitchFamily="34" charset="0"/>
              <a:buChar char="•"/>
            </a:pPr>
            <a:r>
              <a:rPr lang="en-US" dirty="0">
                <a:latin typeface="Arial" pitchFamily="34" charset="0"/>
                <a:cs typeface="Arial" pitchFamily="34" charset="0"/>
              </a:rPr>
              <a:t>Talk with their child about how he/she spends time or whether he/she is making safe choices.</a:t>
            </a:r>
          </a:p>
          <a:p>
            <a:pPr lvl="1">
              <a:buFont typeface="Arial" pitchFamily="34" charset="0"/>
              <a:buChar char="•"/>
            </a:pPr>
            <a:r>
              <a:rPr lang="en-US" dirty="0">
                <a:latin typeface="Arial" pitchFamily="34" charset="0"/>
                <a:cs typeface="Arial" pitchFamily="34" charset="0"/>
              </a:rPr>
              <a:t>Set and enforce rules for their child’s behavior.</a:t>
            </a:r>
          </a:p>
          <a:p>
            <a:pPr lvl="0">
              <a:buFont typeface="Arial" pitchFamily="34" charset="0"/>
              <a:buChar char="•"/>
            </a:pPr>
            <a:r>
              <a:rPr lang="en-US" dirty="0">
                <a:latin typeface="Arial" pitchFamily="34" charset="0"/>
                <a:cs typeface="Arial" pitchFamily="34" charset="0"/>
              </a:rPr>
              <a:t>Note: A more</a:t>
            </a:r>
            <a:r>
              <a:rPr lang="en-US" baseline="0" dirty="0">
                <a:latin typeface="Arial" pitchFamily="34" charset="0"/>
                <a:cs typeface="Arial" pitchFamily="34" charset="0"/>
              </a:rPr>
              <a:t> in-depth list of ways to supervise your children is included in your Parent Handbook.</a:t>
            </a:r>
            <a:endParaRPr lang="en-US"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57</a:t>
            </a:fld>
            <a:endParaRPr lang="en-US"/>
          </a:p>
        </p:txBody>
      </p:sp>
    </p:spTree>
    <p:extLst>
      <p:ext uri="{BB962C8B-B14F-4D97-AF65-F5344CB8AC3E}">
        <p14:creationId xmlns:p14="http://schemas.microsoft.com/office/powerpoint/2010/main" val="425465407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58</a:t>
            </a:fld>
            <a:endParaRPr lang="en-US"/>
          </a:p>
        </p:txBody>
      </p:sp>
    </p:spTree>
    <p:extLst>
      <p:ext uri="{BB962C8B-B14F-4D97-AF65-F5344CB8AC3E}">
        <p14:creationId xmlns:p14="http://schemas.microsoft.com/office/powerpoint/2010/main" val="3874464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fontScale="92500" lnSpcReduction="10000"/>
          </a:bodyPr>
          <a:lstStyle/>
          <a:p>
            <a:pPr lvl="0">
              <a:buFont typeface="Arial" pitchFamily="34" charset="0"/>
              <a:buNone/>
            </a:pPr>
            <a:r>
              <a:rPr lang="en-US" sz="1300" dirty="0"/>
              <a:t>Prior to engaging in Step 1, it is important that parents understand what they are/are not willing to negotiate. If the conflict is over something that is non-negotiable, the parent should let the child know this and avoid any further discussions about the topic. When parents engage the child in discussion, it feels as if the parent might be willing to hear the child’s point of view and change their mind or offer a different solution.</a:t>
            </a:r>
          </a:p>
          <a:p>
            <a:pPr lvl="0">
              <a:buFont typeface="Arial" pitchFamily="34" charset="0"/>
              <a:buNone/>
            </a:pPr>
            <a:endParaRPr lang="en-US" sz="1300" dirty="0"/>
          </a:p>
          <a:p>
            <a:pPr defTabSz="931717">
              <a:defRPr/>
            </a:pPr>
            <a:endParaRPr lang="en-US" b="0" dirty="0">
              <a:latin typeface="Arial" pitchFamily="34" charset="0"/>
              <a:cs typeface="Arial" pitchFamily="34" charset="0"/>
            </a:endParaRPr>
          </a:p>
          <a:p>
            <a:pPr defTabSz="931717">
              <a:defRPr/>
            </a:pPr>
            <a:r>
              <a:rPr lang="en-US" b="0" dirty="0">
                <a:latin typeface="Arial" pitchFamily="34" charset="0"/>
                <a:cs typeface="Arial" pitchFamily="34" charset="0"/>
              </a:rPr>
              <a:t>*Note:</a:t>
            </a:r>
            <a:r>
              <a:rPr lang="en-US" b="0" baseline="0" dirty="0">
                <a:latin typeface="Arial" pitchFamily="34" charset="0"/>
                <a:cs typeface="Arial" pitchFamily="34" charset="0"/>
              </a:rPr>
              <a:t> This 4-step plan for conflict resolution was adapted from:</a:t>
            </a:r>
          </a:p>
          <a:p>
            <a:pPr defTabSz="931717">
              <a:defRPr/>
            </a:pPr>
            <a:endParaRPr lang="en-US" b="0" baseline="0" dirty="0">
              <a:latin typeface="Arial" pitchFamily="34" charset="0"/>
              <a:cs typeface="Arial" pitchFamily="34" charset="0"/>
            </a:endParaRPr>
          </a:p>
          <a:p>
            <a:r>
              <a:rPr lang="en-US" sz="1300" dirty="0"/>
              <a:t>Robin, A. L., &amp; Foster, S. L. (1989). </a:t>
            </a:r>
            <a:r>
              <a:rPr lang="en-US" sz="1300" i="1" dirty="0"/>
              <a:t>Negotiating Parent-Adolescent Conflict.</a:t>
            </a:r>
            <a:r>
              <a:rPr lang="en-US" sz="1300" dirty="0"/>
              <a:t> New York, NY: The Guilford </a:t>
            </a:r>
          </a:p>
          <a:p>
            <a:r>
              <a:rPr lang="en-US" sz="1300" dirty="0"/>
              <a:t>  Press.</a:t>
            </a:r>
          </a:p>
          <a:p>
            <a:pPr defTabSz="931717">
              <a:defRPr/>
            </a:pPr>
            <a:endParaRPr lang="en-US" b="0" baseline="0" dirty="0">
              <a:latin typeface="Arial" pitchFamily="34" charset="0"/>
              <a:cs typeface="Arial" pitchFamily="34" charset="0"/>
            </a:endParaRPr>
          </a:p>
          <a:p>
            <a:pPr defTabSz="931717">
              <a:defRPr/>
            </a:pPr>
            <a:r>
              <a:rPr lang="en-US" b="1" dirty="0">
                <a:latin typeface="Arial" pitchFamily="34" charset="0"/>
                <a:cs typeface="Arial" pitchFamily="34" charset="0"/>
              </a:rPr>
              <a:t>Conflict Resolution</a:t>
            </a:r>
          </a:p>
          <a:p>
            <a:pPr>
              <a:buFont typeface="Arial" pitchFamily="34" charset="0"/>
              <a:buChar char="•"/>
            </a:pPr>
            <a:r>
              <a:rPr lang="en-US" b="1" dirty="0">
                <a:latin typeface="Arial" pitchFamily="34" charset="0"/>
                <a:cs typeface="Arial" pitchFamily="34" charset="0"/>
              </a:rPr>
              <a:t>Step 1: </a:t>
            </a:r>
            <a:r>
              <a:rPr lang="en-US" dirty="0">
                <a:latin typeface="Arial" pitchFamily="34" charset="0"/>
                <a:cs typeface="Arial" pitchFamily="34" charset="0"/>
              </a:rPr>
              <a:t>Define the issue or problem.</a:t>
            </a:r>
          </a:p>
          <a:p>
            <a:pPr lvl="1"/>
            <a:r>
              <a:rPr lang="en-US" dirty="0"/>
              <a:t>Parent and child express their views about the problem.</a:t>
            </a:r>
          </a:p>
          <a:p>
            <a:pPr lvl="1"/>
            <a:r>
              <a:rPr lang="en-US" dirty="0"/>
              <a:t>	Listen and try to understand each other’s point of view.</a:t>
            </a:r>
          </a:p>
          <a:p>
            <a:pPr lvl="1"/>
            <a:r>
              <a:rPr lang="en-US" dirty="0"/>
              <a:t>Use good communication skills.</a:t>
            </a:r>
          </a:p>
          <a:p>
            <a:pPr lvl="2"/>
            <a:r>
              <a:rPr lang="en-US" dirty="0"/>
              <a:t>Use “I” messages.</a:t>
            </a:r>
          </a:p>
          <a:p>
            <a:pPr lvl="2"/>
            <a:r>
              <a:rPr lang="en-US" dirty="0"/>
              <a:t>Ask open-ended questions.</a:t>
            </a:r>
          </a:p>
          <a:p>
            <a:pPr lvl="2"/>
            <a:r>
              <a:rPr lang="en-US" dirty="0"/>
              <a:t>Summarize what is said.</a:t>
            </a: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59</a:t>
            </a:fld>
            <a:endParaRPr lang="en-US"/>
          </a:p>
        </p:txBody>
      </p:sp>
    </p:spTree>
    <p:extLst>
      <p:ext uri="{BB962C8B-B14F-4D97-AF65-F5344CB8AC3E}">
        <p14:creationId xmlns:p14="http://schemas.microsoft.com/office/powerpoint/2010/main" val="29640661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defTabSz="931717">
              <a:defRPr/>
            </a:pPr>
            <a:r>
              <a:rPr lang="en-US" b="1" dirty="0">
                <a:latin typeface="Arial" pitchFamily="34" charset="0"/>
                <a:cs typeface="Arial" pitchFamily="34" charset="0"/>
              </a:rPr>
              <a:t>Conflict Resolution</a:t>
            </a:r>
          </a:p>
          <a:p>
            <a:pPr>
              <a:buFont typeface="Arial" pitchFamily="34" charset="0"/>
              <a:buChar char="•"/>
            </a:pPr>
            <a:r>
              <a:rPr lang="en-US" b="1" dirty="0">
                <a:latin typeface="Arial" pitchFamily="34" charset="0"/>
                <a:cs typeface="Arial" pitchFamily="34" charset="0"/>
              </a:rPr>
              <a:t>Step 2: </a:t>
            </a:r>
            <a:r>
              <a:rPr lang="en-US" dirty="0">
                <a:latin typeface="Arial" pitchFamily="34" charset="0"/>
                <a:cs typeface="Arial" pitchFamily="34" charset="0"/>
              </a:rPr>
              <a:t>Discuss possible solutions.</a:t>
            </a:r>
          </a:p>
          <a:p>
            <a:pPr lvl="1">
              <a:buFont typeface="Arial" pitchFamily="34" charset="0"/>
              <a:buChar char="•"/>
            </a:pPr>
            <a:r>
              <a:rPr lang="en-US" dirty="0">
                <a:latin typeface="Arial" pitchFamily="34" charset="0"/>
                <a:cs typeface="Arial" pitchFamily="34" charset="0"/>
              </a:rPr>
              <a:t>Parent and child suggest solutions to resolve the conflict.</a:t>
            </a:r>
          </a:p>
          <a:p>
            <a:pPr lvl="1">
              <a:buFont typeface="Arial" pitchFamily="34" charset="0"/>
              <a:buChar char="•"/>
            </a:pPr>
            <a:r>
              <a:rPr lang="en-US" dirty="0">
                <a:latin typeface="Arial" pitchFamily="34" charset="0"/>
                <a:cs typeface="Arial" pitchFamily="34" charset="0"/>
              </a:rPr>
              <a:t>Parent and child listen to each other’s solutions without interrupting or becoming defensive.</a:t>
            </a:r>
          </a:p>
          <a:p>
            <a:pPr lvl="0">
              <a:buFont typeface="Arial" pitchFamily="34" charset="0"/>
              <a:buChar char="•"/>
            </a:pPr>
            <a:r>
              <a:rPr lang="en-US" dirty="0">
                <a:latin typeface="Arial" pitchFamily="34" charset="0"/>
                <a:cs typeface="Arial" pitchFamily="34" charset="0"/>
              </a:rPr>
              <a:t>Note: </a:t>
            </a:r>
            <a:r>
              <a:rPr lang="en-US" sz="1300" dirty="0"/>
              <a:t>Keep in mind that listening to and trying to understand the child’s point of view are not the same as agreeing.</a:t>
            </a:r>
          </a:p>
          <a:p>
            <a:pPr lvl="0">
              <a:buFont typeface="Arial" pitchFamily="34" charset="0"/>
              <a:buChar char="•"/>
            </a:pPr>
            <a:endParaRPr lang="en-US" sz="1300" dirty="0"/>
          </a:p>
          <a:p>
            <a:pPr lvl="0">
              <a:buFont typeface="Arial" pitchFamily="34" charset="0"/>
              <a:buNone/>
            </a:pPr>
            <a:r>
              <a:rPr lang="en-US" sz="1300" dirty="0"/>
              <a:t>During this stage of the conflict, we can state some shared long-term goals and try to refocus the conflict so parent and child are both focused on solutions to the same thing, which is this shared long-term goal. For example, if we are having a conflict about the child feeling controlled, it would be good to say that we both want the child to become a healthy, independent adult and that the conflict is only about how to get there.</a:t>
            </a:r>
          </a:p>
          <a:p>
            <a:pPr lvl="0">
              <a:buFont typeface="Arial" pitchFamily="34" charset="0"/>
              <a:buNone/>
            </a:pPr>
            <a:endParaRPr lang="en-US" sz="1300" dirty="0"/>
          </a:p>
          <a:p>
            <a:pPr lvl="0">
              <a:buFont typeface="Arial" pitchFamily="34" charset="0"/>
              <a:buNone/>
            </a:pPr>
            <a:r>
              <a:rPr lang="en-US" sz="1300" dirty="0"/>
              <a:t>If a child is not doing his/her chores and it is creating conflict, parents may say: “We are all part of this household, we work together. The question is how to best work together and what would be a fair and reasonable way to get things done.”</a:t>
            </a:r>
          </a:p>
          <a:p>
            <a:pPr lvl="0">
              <a:buFont typeface="Arial" pitchFamily="34" charset="0"/>
              <a:buChar char="•"/>
            </a:pPr>
            <a:endParaRPr lang="en-US" sz="1300" dirty="0"/>
          </a:p>
          <a:p>
            <a:pPr lvl="0">
              <a:buFont typeface="Arial" pitchFamily="34" charset="0"/>
              <a:buChar char="•"/>
            </a:pPr>
            <a:endParaRPr lang="en-US" sz="1300"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60</a:t>
            </a:fld>
            <a:endParaRPr lang="en-US"/>
          </a:p>
        </p:txBody>
      </p:sp>
    </p:spTree>
    <p:extLst>
      <p:ext uri="{BB962C8B-B14F-4D97-AF65-F5344CB8AC3E}">
        <p14:creationId xmlns:p14="http://schemas.microsoft.com/office/powerpoint/2010/main" val="13468292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defTabSz="931717">
              <a:defRPr/>
            </a:pPr>
            <a:r>
              <a:rPr lang="en-US" b="1" dirty="0">
                <a:latin typeface="Arial" pitchFamily="34" charset="0"/>
                <a:cs typeface="Arial" pitchFamily="34" charset="0"/>
              </a:rPr>
              <a:t>Conflict Resolution</a:t>
            </a:r>
          </a:p>
          <a:p>
            <a:pPr>
              <a:buFont typeface="Arial" pitchFamily="34" charset="0"/>
              <a:buChar char="•"/>
            </a:pPr>
            <a:r>
              <a:rPr lang="en-US" b="1" dirty="0">
                <a:latin typeface="Arial" pitchFamily="34" charset="0"/>
                <a:cs typeface="Arial" pitchFamily="34" charset="0"/>
              </a:rPr>
              <a:t>Step 3: </a:t>
            </a:r>
            <a:r>
              <a:rPr lang="en-US" dirty="0">
                <a:latin typeface="Arial" pitchFamily="34" charset="0"/>
                <a:cs typeface="Arial" pitchFamily="34" charset="0"/>
              </a:rPr>
              <a:t>Choose and implement a solution.</a:t>
            </a:r>
            <a:endParaRPr lang="en-US" b="1" dirty="0">
              <a:latin typeface="Arial" pitchFamily="34" charset="0"/>
              <a:cs typeface="Arial" pitchFamily="34" charset="0"/>
            </a:endParaRPr>
          </a:p>
          <a:p>
            <a:pPr lvl="1">
              <a:buFont typeface="Arial" pitchFamily="34" charset="0"/>
              <a:buChar char="•"/>
            </a:pPr>
            <a:r>
              <a:rPr lang="en-US" dirty="0">
                <a:latin typeface="Arial" pitchFamily="34" charset="0"/>
                <a:cs typeface="Arial" pitchFamily="34" charset="0"/>
              </a:rPr>
              <a:t>Evaluate both parent and child suggestions. </a:t>
            </a:r>
          </a:p>
          <a:p>
            <a:pPr lvl="1">
              <a:buFont typeface="Arial" pitchFamily="34" charset="0"/>
              <a:buChar char="•"/>
            </a:pPr>
            <a:r>
              <a:rPr lang="en-US" dirty="0">
                <a:latin typeface="Arial" pitchFamily="34" charset="0"/>
                <a:cs typeface="Arial" pitchFamily="34" charset="0"/>
              </a:rPr>
              <a:t>Choose one option on which parent and child can agree and implement the solution.</a:t>
            </a:r>
          </a:p>
          <a:p>
            <a:pPr lvl="0">
              <a:buFont typeface="Arial" pitchFamily="34" charset="0"/>
              <a:buChar char="•"/>
            </a:pPr>
            <a:r>
              <a:rPr lang="en-US" dirty="0">
                <a:latin typeface="Arial" pitchFamily="34" charset="0"/>
                <a:cs typeface="Arial" pitchFamily="34" charset="0"/>
              </a:rPr>
              <a:t>Note: </a:t>
            </a:r>
            <a:r>
              <a:rPr lang="en-US" sz="1300" dirty="0"/>
              <a:t>Before evaluating the solutions in this step, we should think about what things we’re willing to negotiate on and what is just not negotiable at all. Although it may be difficult, it’s important for us to keep an open mind when looking at the potential solutions because that could make the difference between positive and negative outcomes. </a:t>
            </a:r>
            <a:endParaRPr lang="en-US"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61</a:t>
            </a:fld>
            <a:endParaRPr lang="en-US"/>
          </a:p>
        </p:txBody>
      </p:sp>
    </p:spTree>
    <p:extLst>
      <p:ext uri="{BB962C8B-B14F-4D97-AF65-F5344CB8AC3E}">
        <p14:creationId xmlns:p14="http://schemas.microsoft.com/office/powerpoint/2010/main" val="84031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4</a:t>
            </a:fld>
            <a:endParaRPr lang="en-US"/>
          </a:p>
        </p:txBody>
      </p:sp>
    </p:spTree>
    <p:extLst>
      <p:ext uri="{BB962C8B-B14F-4D97-AF65-F5344CB8AC3E}">
        <p14:creationId xmlns:p14="http://schemas.microsoft.com/office/powerpoint/2010/main" val="26624785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pPr defTabSz="931717">
              <a:defRPr/>
            </a:pPr>
            <a:r>
              <a:rPr lang="en-US" b="1" dirty="0">
                <a:latin typeface="Arial" pitchFamily="34" charset="0"/>
                <a:cs typeface="Arial" pitchFamily="34" charset="0"/>
              </a:rPr>
              <a:t>Conflict Resolution</a:t>
            </a:r>
          </a:p>
          <a:p>
            <a:pPr>
              <a:buFont typeface="Arial" pitchFamily="34" charset="0"/>
              <a:buChar char="•"/>
            </a:pPr>
            <a:r>
              <a:rPr lang="en-US" b="1" dirty="0">
                <a:latin typeface="Arial" pitchFamily="34" charset="0"/>
                <a:cs typeface="Arial" pitchFamily="34" charset="0"/>
              </a:rPr>
              <a:t>Step 4: </a:t>
            </a:r>
            <a:r>
              <a:rPr lang="en-US" dirty="0">
                <a:latin typeface="Arial" pitchFamily="34" charset="0"/>
                <a:cs typeface="Arial" pitchFamily="34" charset="0"/>
              </a:rPr>
              <a:t>Evaluate the effectiveness of the solution.</a:t>
            </a:r>
          </a:p>
          <a:p>
            <a:pPr lvl="1">
              <a:buFont typeface="Arial" pitchFamily="34" charset="0"/>
              <a:buChar char="•"/>
            </a:pPr>
            <a:r>
              <a:rPr lang="en-US" dirty="0">
                <a:latin typeface="Arial" pitchFamily="34" charset="0"/>
                <a:cs typeface="Arial" pitchFamily="34" charset="0"/>
              </a:rPr>
              <a:t>Parent and child should evaluate the problem and solution after some time has passed.</a:t>
            </a:r>
          </a:p>
          <a:p>
            <a:pPr lvl="0">
              <a:buFont typeface="Arial" pitchFamily="34" charset="0"/>
              <a:buChar char="•"/>
            </a:pPr>
            <a:r>
              <a:rPr lang="en-US" sz="1300" dirty="0"/>
              <a:t>After some time has passed, both the parent and child should evaluate how well the solution has worked. If the problem still exists, the process should be started over beginning with Step 1. </a:t>
            </a:r>
            <a:endParaRPr lang="en-US"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62</a:t>
            </a:fld>
            <a:endParaRPr lang="en-US"/>
          </a:p>
        </p:txBody>
      </p:sp>
    </p:spTree>
    <p:extLst>
      <p:ext uri="{BB962C8B-B14F-4D97-AF65-F5344CB8AC3E}">
        <p14:creationId xmlns:p14="http://schemas.microsoft.com/office/powerpoint/2010/main" val="79893442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Write participant responses in slide.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If not mentioned by participants, emphasize the following:</a:t>
            </a:r>
          </a:p>
          <a:p>
            <a:r>
              <a:rPr lang="en-US" sz="1200" b="0" i="0" u="none" strike="noStrike" kern="1200" baseline="0" dirty="0">
                <a:solidFill>
                  <a:schemeClr val="tx1"/>
                </a:solidFill>
                <a:latin typeface="+mn-lt"/>
                <a:ea typeface="+mn-ea"/>
                <a:cs typeface="+mn-cs"/>
              </a:rPr>
              <a:t>• Children can get information quickly for school or other purposes.</a:t>
            </a:r>
          </a:p>
          <a:p>
            <a:r>
              <a:rPr lang="en-US" sz="1200" b="0" i="0" u="none" strike="noStrike" kern="1200" baseline="0" dirty="0">
                <a:solidFill>
                  <a:schemeClr val="tx1"/>
                </a:solidFill>
                <a:latin typeface="+mn-lt"/>
                <a:ea typeface="+mn-ea"/>
                <a:cs typeface="+mn-cs"/>
              </a:rPr>
              <a:t>• Familiarity with technology is a necessity in today’s world.</a:t>
            </a:r>
          </a:p>
          <a:p>
            <a:r>
              <a:rPr lang="en-US" sz="1200" b="0" i="0" u="none" strike="noStrike" kern="1200" baseline="0" dirty="0">
                <a:solidFill>
                  <a:schemeClr val="tx1"/>
                </a:solidFill>
                <a:latin typeface="+mn-lt"/>
                <a:ea typeface="+mn-ea"/>
                <a:cs typeface="+mn-cs"/>
              </a:rPr>
              <a:t>• Children can stay in touch with friends and peers.</a:t>
            </a:r>
          </a:p>
          <a:p>
            <a:r>
              <a:rPr lang="en-US" sz="1200" b="0" i="0" u="none" strike="noStrike" kern="1200" baseline="0" dirty="0">
                <a:solidFill>
                  <a:schemeClr val="tx1"/>
                </a:solidFill>
                <a:latin typeface="+mn-lt"/>
                <a:ea typeface="+mn-ea"/>
                <a:cs typeface="+mn-cs"/>
              </a:rPr>
              <a:t>• Parents can reach children when they need to.</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65</a:t>
            </a:fld>
            <a:endParaRPr lang="en-US" dirty="0"/>
          </a:p>
        </p:txBody>
      </p:sp>
    </p:spTree>
    <p:extLst>
      <p:ext uri="{BB962C8B-B14F-4D97-AF65-F5344CB8AC3E}">
        <p14:creationId xmlns:p14="http://schemas.microsoft.com/office/powerpoint/2010/main" val="27677721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Write participant responses in slide.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If not mentioned by participants, emphasize the following:</a:t>
            </a:r>
          </a:p>
          <a:p>
            <a:r>
              <a:rPr lang="en-US" sz="1200" b="0" i="0" u="none" strike="noStrike" kern="1200" baseline="0" dirty="0">
                <a:solidFill>
                  <a:schemeClr val="tx1"/>
                </a:solidFill>
                <a:latin typeface="+mn-lt"/>
                <a:ea typeface="+mn-ea"/>
                <a:cs typeface="+mn-cs"/>
              </a:rPr>
              <a:t>• Exposure to online predators could result in in-person meetings that place a child in grave danger (e.g., rape), or result in online exchanges of photos or other personal information (e.g., home address, school) that endanger a child.</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Cyberbullying of a child on social media (e.g., Facebook), email, or through instant messaging.</a:t>
            </a:r>
          </a:p>
          <a:p>
            <a:r>
              <a:rPr lang="en-US" sz="1200" b="0" i="0" u="none" strike="noStrike" kern="1200" baseline="0" dirty="0">
                <a:solidFill>
                  <a:schemeClr val="tx1"/>
                </a:solidFill>
                <a:latin typeface="+mn-lt"/>
                <a:ea typeface="+mn-ea"/>
                <a:cs typeface="+mn-cs"/>
              </a:rPr>
              <a:t>• “Sexting” which involves sending or encouraging someone to send sexually explicit messages or photographs through messaging applications or in other ways; this is illegal and can get a child in a lot of trouble.</a:t>
            </a:r>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66</a:t>
            </a:fld>
            <a:endParaRPr lang="en-US" dirty="0"/>
          </a:p>
        </p:txBody>
      </p:sp>
    </p:spTree>
    <p:extLst>
      <p:ext uri="{BB962C8B-B14F-4D97-AF65-F5344CB8AC3E}">
        <p14:creationId xmlns:p14="http://schemas.microsoft.com/office/powerpoint/2010/main" val="227040091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Ensure that participants generate topics that involve the following areas:</a:t>
            </a:r>
          </a:p>
          <a:p>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Drugs and alcohol</a:t>
            </a:r>
          </a:p>
          <a:p>
            <a:r>
              <a:rPr lang="en-US" sz="1200" b="0" i="0" u="none" strike="noStrike" kern="1200" baseline="0" dirty="0">
                <a:solidFill>
                  <a:schemeClr val="tx1"/>
                </a:solidFill>
                <a:latin typeface="+mn-lt"/>
                <a:ea typeface="+mn-ea"/>
                <a:cs typeface="+mn-cs"/>
              </a:rPr>
              <a:t>• Curfew</a:t>
            </a:r>
          </a:p>
          <a:p>
            <a:r>
              <a:rPr lang="en-US" sz="1200" b="0" i="0" u="none" strike="noStrike" kern="1200" baseline="0" dirty="0">
                <a:solidFill>
                  <a:schemeClr val="tx1"/>
                </a:solidFill>
                <a:latin typeface="+mn-lt"/>
                <a:ea typeface="+mn-ea"/>
                <a:cs typeface="+mn-cs"/>
              </a:rPr>
              <a:t>• Sex</a:t>
            </a:r>
          </a:p>
          <a:p>
            <a:r>
              <a:rPr lang="en-US" sz="1200" b="0" i="0" u="none" strike="noStrike" kern="1200" baseline="0" dirty="0">
                <a:solidFill>
                  <a:schemeClr val="tx1"/>
                </a:solidFill>
                <a:latin typeface="+mn-lt"/>
                <a:ea typeface="+mn-ea"/>
                <a:cs typeface="+mn-cs"/>
              </a:rPr>
              <a:t>• Dating</a:t>
            </a:r>
          </a:p>
          <a:p>
            <a:r>
              <a:rPr lang="en-US" sz="1200" b="0" i="0" u="none" strike="noStrike" kern="1200" baseline="0" dirty="0">
                <a:solidFill>
                  <a:schemeClr val="tx1"/>
                </a:solidFill>
                <a:latin typeface="+mn-lt"/>
                <a:ea typeface="+mn-ea"/>
                <a:cs typeface="+mn-cs"/>
              </a:rPr>
              <a:t>• Gangs or violence</a:t>
            </a: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67</a:t>
            </a:fld>
            <a:endParaRPr lang="en-US" dirty="0"/>
          </a:p>
        </p:txBody>
      </p:sp>
    </p:spTree>
    <p:extLst>
      <p:ext uri="{BB962C8B-B14F-4D97-AF65-F5344CB8AC3E}">
        <p14:creationId xmlns:p14="http://schemas.microsoft.com/office/powerpoint/2010/main" val="243961826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Possible answers: chores, other responsibilities, curfews, allowances, homework, visitor rules. </a:t>
            </a: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68</a:t>
            </a:fld>
            <a:endParaRPr lang="en-US" dirty="0"/>
          </a:p>
        </p:txBody>
      </p:sp>
    </p:spTree>
    <p:extLst>
      <p:ext uri="{BB962C8B-B14F-4D97-AF65-F5344CB8AC3E}">
        <p14:creationId xmlns:p14="http://schemas.microsoft.com/office/powerpoint/2010/main" val="18878600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Possible answers: yelling, demanding that the child do as the parent has requested, spanking, grounding, removing privileges, walking away, allowing the child to do as he/she wants, talking about it.</a:t>
            </a:r>
            <a:endParaRPr lang="en-US" dirty="0"/>
          </a:p>
        </p:txBody>
      </p:sp>
      <p:sp>
        <p:nvSpPr>
          <p:cNvPr id="4" name="Slide Number Placeholder 3"/>
          <p:cNvSpPr>
            <a:spLocks noGrp="1"/>
          </p:cNvSpPr>
          <p:nvPr>
            <p:ph type="sldNum" sz="quarter" idx="5"/>
          </p:nvPr>
        </p:nvSpPr>
        <p:spPr/>
        <p:txBody>
          <a:bodyPr/>
          <a:lstStyle/>
          <a:p>
            <a:pPr>
              <a:defRPr/>
            </a:pPr>
            <a:fld id="{EB38CAEC-4554-485B-9189-C45C7447A404}" type="slidenum">
              <a:rPr lang="en-US" smtClean="0"/>
              <a:pPr>
                <a:defRPr/>
              </a:pPr>
              <a:t>69</a:t>
            </a:fld>
            <a:endParaRPr lang="en-US" dirty="0"/>
          </a:p>
        </p:txBody>
      </p:sp>
    </p:spTree>
    <p:extLst>
      <p:ext uri="{BB962C8B-B14F-4D97-AF65-F5344CB8AC3E}">
        <p14:creationId xmlns:p14="http://schemas.microsoft.com/office/powerpoint/2010/main" val="34354832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normAutofit fontScale="92500"/>
          </a:bodyPr>
          <a:lstStyle/>
          <a:p>
            <a:pPr defTabSz="931717">
              <a:defRPr/>
            </a:pPr>
            <a:r>
              <a:rPr lang="en-US" sz="1300" b="1" dirty="0"/>
              <a:t>Introduction of Session Structure</a:t>
            </a:r>
          </a:p>
          <a:p>
            <a:pPr defTabSz="931717">
              <a:defRPr/>
            </a:pPr>
            <a:endParaRPr lang="en-US" sz="1300" b="1" dirty="0"/>
          </a:p>
          <a:p>
            <a:pPr marL="174697" indent="-174697" defTabSz="931717">
              <a:buFont typeface="Arial" pitchFamily="34" charset="0"/>
              <a:buChar char="•"/>
              <a:defRPr/>
            </a:pPr>
            <a:r>
              <a:rPr lang="en-US" sz="1300" dirty="0"/>
              <a:t>Three of the sessions will be group sessions and three sessions will be done at home. </a:t>
            </a:r>
          </a:p>
          <a:p>
            <a:pPr marL="174697" indent="-174697" defTabSz="931717">
              <a:buFont typeface="Arial" pitchFamily="34" charset="0"/>
              <a:buChar char="•"/>
              <a:defRPr/>
            </a:pPr>
            <a:r>
              <a:rPr lang="en-US" sz="1300" dirty="0"/>
              <a:t>Each of the group and home sessions alternate weeks so this means that next week will be a home session and in two weeks, we’ll have another group session. </a:t>
            </a:r>
          </a:p>
          <a:p>
            <a:pPr marL="174697" indent="-174697" defTabSz="931717">
              <a:buFont typeface="Arial" pitchFamily="34" charset="0"/>
              <a:buChar char="•"/>
              <a:defRPr/>
            </a:pPr>
            <a:r>
              <a:rPr lang="en-US" sz="1300" dirty="0"/>
              <a:t>This will be followed by another home session and so on until all 6 sessions are completed.  </a:t>
            </a:r>
            <a:r>
              <a:rPr lang="en-US" dirty="0">
                <a:effectLst/>
                <a:latin typeface="Arial" pitchFamily="34" charset="0"/>
                <a:cs typeface="Arial" pitchFamily="34" charset="0"/>
              </a:rPr>
              <a:t> </a:t>
            </a:r>
            <a:r>
              <a:rPr lang="en-US" sz="1300" dirty="0"/>
              <a:t> </a:t>
            </a:r>
          </a:p>
          <a:p>
            <a:pPr defTabSz="931717">
              <a:defRPr/>
            </a:pPr>
            <a:endParaRPr lang="en-US" sz="1300" dirty="0"/>
          </a:p>
          <a:p>
            <a:pPr defTabSz="931717">
              <a:defRPr/>
            </a:pPr>
            <a:r>
              <a:rPr lang="en-US" sz="1300" b="1" dirty="0"/>
              <a:t>Overview of Sessions</a:t>
            </a:r>
          </a:p>
          <a:p>
            <a:pPr defTabSz="931717">
              <a:defRPr/>
            </a:pPr>
            <a:endParaRPr lang="en-US" sz="1300" b="1" dirty="0"/>
          </a:p>
          <a:p>
            <a:pPr marL="174697" indent="-174697">
              <a:buFont typeface="Arial" pitchFamily="34" charset="0"/>
              <a:buChar char="•"/>
            </a:pPr>
            <a:r>
              <a:rPr lang="en-US" b="0" dirty="0">
                <a:latin typeface="Arial" pitchFamily="34" charset="0"/>
                <a:cs typeface="Arial" pitchFamily="34" charset="0"/>
              </a:rPr>
              <a:t>Session 1: Parenting Positively (group session)</a:t>
            </a:r>
          </a:p>
          <a:p>
            <a:pPr marL="640556" lvl="1" indent="-174697">
              <a:buFont typeface="Arial" pitchFamily="34" charset="0"/>
              <a:buChar char="•"/>
            </a:pPr>
            <a:r>
              <a:rPr lang="en-US" b="0" dirty="0">
                <a:latin typeface="Arial" pitchFamily="34" charset="0"/>
                <a:cs typeface="Arial" pitchFamily="34" charset="0"/>
              </a:rPr>
              <a:t>Changes and pressures children face as they go through adolescence</a:t>
            </a:r>
          </a:p>
          <a:p>
            <a:pPr marL="640556" lvl="1" indent="-174697">
              <a:buFont typeface="Arial" pitchFamily="34" charset="0"/>
              <a:buChar char="•"/>
            </a:pPr>
            <a:r>
              <a:rPr lang="en-US" b="0" dirty="0">
                <a:latin typeface="Arial" pitchFamily="34" charset="0"/>
                <a:cs typeface="Arial" pitchFamily="34" charset="0"/>
              </a:rPr>
              <a:t>Positive parenting skills</a:t>
            </a:r>
          </a:p>
          <a:p>
            <a:pPr marL="640556" lvl="1" indent="-174697">
              <a:buFont typeface="Arial" pitchFamily="34" charset="0"/>
              <a:buChar char="•"/>
            </a:pPr>
            <a:r>
              <a:rPr lang="en-US" b="0" dirty="0">
                <a:latin typeface="Arial" pitchFamily="34" charset="0"/>
                <a:cs typeface="Arial" pitchFamily="34" charset="0"/>
              </a:rPr>
              <a:t>Parent-child communication</a:t>
            </a:r>
          </a:p>
          <a:p>
            <a:pPr marL="174697" indent="-174697">
              <a:buFont typeface="Arial" pitchFamily="34" charset="0"/>
              <a:buChar char="•"/>
            </a:pPr>
            <a:r>
              <a:rPr lang="en-US" b="0" dirty="0">
                <a:latin typeface="Arial" pitchFamily="34" charset="0"/>
                <a:cs typeface="Arial" pitchFamily="34" charset="0"/>
              </a:rPr>
              <a:t>Session 2: Let’s Talk Part 1 (in-home session)</a:t>
            </a:r>
          </a:p>
          <a:p>
            <a:pPr marL="640556" lvl="1" indent="-174697">
              <a:buFont typeface="Arial" pitchFamily="34" charset="0"/>
              <a:buChar char="•"/>
            </a:pPr>
            <a:r>
              <a:rPr lang="en-US" b="0" dirty="0">
                <a:latin typeface="Arial" pitchFamily="34" charset="0"/>
                <a:cs typeface="Arial" pitchFamily="34" charset="0"/>
              </a:rPr>
              <a:t>Provides a structured opportunity for parents to practice their communication skills with their children.</a:t>
            </a:r>
          </a:p>
          <a:p>
            <a:pPr marL="640556" lvl="1" indent="-174697">
              <a:buFont typeface="Arial" pitchFamily="34" charset="0"/>
              <a:buChar char="•"/>
            </a:pPr>
            <a:r>
              <a:rPr lang="en-US" b="0" dirty="0">
                <a:latin typeface="Arial" pitchFamily="34" charset="0"/>
                <a:cs typeface="Arial" pitchFamily="34" charset="0"/>
              </a:rPr>
              <a:t>Allow parents an opportunity to practice skills learned in the group sessions</a:t>
            </a:r>
          </a:p>
          <a:p>
            <a:pPr defTabSz="931717">
              <a:defRPr/>
            </a:pPr>
            <a:endParaRPr lang="en-US" sz="1300" dirty="0"/>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5</a:t>
            </a:fld>
            <a:endParaRPr lang="en-US"/>
          </a:p>
        </p:txBody>
      </p:sp>
    </p:spTree>
    <p:extLst>
      <p:ext uri="{BB962C8B-B14F-4D97-AF65-F5344CB8AC3E}">
        <p14:creationId xmlns:p14="http://schemas.microsoft.com/office/powerpoint/2010/main" val="3313337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b="1" dirty="0"/>
              <a:t>Overview of Sessions (continued)</a:t>
            </a:r>
          </a:p>
          <a:p>
            <a:endParaRPr lang="en-US" b="1" dirty="0"/>
          </a:p>
          <a:p>
            <a:pPr marL="174697" indent="-174697">
              <a:buFont typeface="Arial" pitchFamily="34" charset="0"/>
              <a:buChar char="•"/>
            </a:pPr>
            <a:r>
              <a:rPr lang="en-US" b="0" dirty="0">
                <a:latin typeface="Arial" pitchFamily="34" charset="0"/>
                <a:cs typeface="Arial" pitchFamily="34" charset="0"/>
              </a:rPr>
              <a:t>Session 3: Parenting by Example (group session)</a:t>
            </a:r>
          </a:p>
          <a:p>
            <a:pPr marL="640556" lvl="1" indent="-174697">
              <a:buFont typeface="Arial" pitchFamily="34" charset="0"/>
              <a:buChar char="•"/>
            </a:pPr>
            <a:r>
              <a:rPr lang="en-US" b="0" dirty="0">
                <a:latin typeface="Arial" pitchFamily="34" charset="0"/>
                <a:cs typeface="Arial" pitchFamily="34" charset="0"/>
              </a:rPr>
              <a:t>Healthy versus unhealthy relationship behaviors overview</a:t>
            </a:r>
          </a:p>
          <a:p>
            <a:pPr marL="640556" lvl="1" indent="-174697">
              <a:buFont typeface="Arial" pitchFamily="34" charset="0"/>
              <a:buChar char="•"/>
            </a:pPr>
            <a:r>
              <a:rPr lang="en-US" b="0" dirty="0">
                <a:latin typeface="Arial" pitchFamily="34" charset="0"/>
                <a:cs typeface="Arial" pitchFamily="34" charset="0"/>
              </a:rPr>
              <a:t>Teen dating violence overview</a:t>
            </a:r>
          </a:p>
          <a:p>
            <a:pPr marL="640556" lvl="1" indent="-174697">
              <a:buFont typeface="Arial" pitchFamily="34" charset="0"/>
              <a:buChar char="•"/>
            </a:pPr>
            <a:r>
              <a:rPr lang="en-US" b="0" dirty="0">
                <a:latin typeface="Arial" pitchFamily="34" charset="0"/>
                <a:cs typeface="Arial" pitchFamily="34" charset="0"/>
              </a:rPr>
              <a:t>Parents as relationship models</a:t>
            </a:r>
          </a:p>
          <a:p>
            <a:pPr marL="465859" lvl="1"/>
            <a:endParaRPr lang="en-US" b="0" dirty="0">
              <a:latin typeface="Arial" pitchFamily="34" charset="0"/>
              <a:cs typeface="Arial" pitchFamily="34" charset="0"/>
            </a:endParaRPr>
          </a:p>
          <a:p>
            <a:pPr marL="174697" indent="-174697">
              <a:buFont typeface="Arial" pitchFamily="34" charset="0"/>
              <a:buChar char="•"/>
            </a:pPr>
            <a:r>
              <a:rPr lang="en-US" b="0" dirty="0">
                <a:latin typeface="Arial" pitchFamily="34" charset="0"/>
                <a:cs typeface="Arial" pitchFamily="34" charset="0"/>
              </a:rPr>
              <a:t>Session 4: Let’s Talk Part 2 (in-home session)</a:t>
            </a:r>
          </a:p>
          <a:p>
            <a:pPr marL="640556" lvl="1" indent="-174697">
              <a:buFont typeface="Arial" pitchFamily="34" charset="0"/>
              <a:buChar char="•"/>
            </a:pPr>
            <a:r>
              <a:rPr lang="en-US" b="0" dirty="0">
                <a:latin typeface="Arial" pitchFamily="34" charset="0"/>
                <a:cs typeface="Arial" pitchFamily="34" charset="0"/>
              </a:rPr>
              <a:t>Provides parents with further opportunities to practice their communication skills</a:t>
            </a: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6</a:t>
            </a:fld>
            <a:endParaRPr lang="en-US"/>
          </a:p>
        </p:txBody>
      </p:sp>
    </p:spTree>
    <p:extLst>
      <p:ext uri="{BB962C8B-B14F-4D97-AF65-F5344CB8AC3E}">
        <p14:creationId xmlns:p14="http://schemas.microsoft.com/office/powerpoint/2010/main" val="4846275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b="1" dirty="0">
                <a:latin typeface="Arial" pitchFamily="34" charset="0"/>
                <a:cs typeface="Arial" pitchFamily="34" charset="0"/>
              </a:rPr>
              <a:t>Overview of Sessions (continued)</a:t>
            </a:r>
          </a:p>
          <a:p>
            <a:endParaRPr lang="en-US" b="1" dirty="0">
              <a:latin typeface="Arial" pitchFamily="34" charset="0"/>
              <a:cs typeface="Arial" pitchFamily="34" charset="0"/>
            </a:endParaRPr>
          </a:p>
          <a:p>
            <a:pPr marL="174697" indent="-174697">
              <a:buFont typeface="Arial" pitchFamily="34" charset="0"/>
              <a:buChar char="•"/>
            </a:pPr>
            <a:r>
              <a:rPr lang="en-US" b="0" dirty="0">
                <a:latin typeface="Arial" pitchFamily="34" charset="0"/>
                <a:cs typeface="Arial" pitchFamily="34" charset="0"/>
              </a:rPr>
              <a:t>Session 5: Parenting Skillfully</a:t>
            </a:r>
            <a:r>
              <a:rPr lang="en-US" b="0" baseline="0" dirty="0">
                <a:latin typeface="Arial" pitchFamily="34" charset="0"/>
                <a:cs typeface="Arial" pitchFamily="34" charset="0"/>
              </a:rPr>
              <a:t> </a:t>
            </a:r>
            <a:r>
              <a:rPr lang="en-US" b="0" dirty="0">
                <a:latin typeface="Arial" pitchFamily="34" charset="0"/>
                <a:cs typeface="Arial" pitchFamily="34" charset="0"/>
              </a:rPr>
              <a:t>(group session)</a:t>
            </a:r>
          </a:p>
          <a:p>
            <a:pPr marL="640556" lvl="1" indent="-174697">
              <a:buFont typeface="Arial" pitchFamily="34" charset="0"/>
              <a:buChar char="•"/>
            </a:pPr>
            <a:r>
              <a:rPr lang="en-US" b="0" dirty="0">
                <a:latin typeface="Arial" pitchFamily="34" charset="0"/>
                <a:cs typeface="Arial" pitchFamily="34" charset="0"/>
              </a:rPr>
              <a:t>Parental supervision</a:t>
            </a:r>
          </a:p>
          <a:p>
            <a:pPr marL="640556" lvl="1" indent="-174697">
              <a:buFont typeface="Arial" pitchFamily="34" charset="0"/>
              <a:buChar char="•"/>
            </a:pPr>
            <a:r>
              <a:rPr lang="en-US" b="0" dirty="0">
                <a:latin typeface="Arial" pitchFamily="34" charset="0"/>
                <a:cs typeface="Arial" pitchFamily="34" charset="0"/>
              </a:rPr>
              <a:t>Risky behaviors in adolescence</a:t>
            </a:r>
          </a:p>
          <a:p>
            <a:pPr marL="640556" lvl="1" indent="-174697">
              <a:buFont typeface="Arial" pitchFamily="34" charset="0"/>
              <a:buChar char="•"/>
            </a:pPr>
            <a:r>
              <a:rPr lang="en-US" b="0" dirty="0">
                <a:latin typeface="Arial" pitchFamily="34" charset="0"/>
                <a:cs typeface="Arial" pitchFamily="34" charset="0"/>
              </a:rPr>
              <a:t>Conflict Resolution</a:t>
            </a:r>
          </a:p>
          <a:p>
            <a:pPr marL="465859" lvl="1"/>
            <a:endParaRPr lang="en-US" b="0" dirty="0">
              <a:latin typeface="Arial" pitchFamily="34" charset="0"/>
              <a:cs typeface="Arial" pitchFamily="34" charset="0"/>
            </a:endParaRPr>
          </a:p>
          <a:p>
            <a:pPr marL="174697" indent="-174697">
              <a:buFont typeface="Arial" pitchFamily="34" charset="0"/>
              <a:buChar char="•"/>
            </a:pPr>
            <a:r>
              <a:rPr lang="en-US" b="0" dirty="0">
                <a:latin typeface="Arial" pitchFamily="34" charset="0"/>
                <a:cs typeface="Arial" pitchFamily="34" charset="0"/>
              </a:rPr>
              <a:t>Session 6: Let’s Talk Part 3 (in-home session)</a:t>
            </a:r>
          </a:p>
          <a:p>
            <a:pPr marL="640556" lvl="1" indent="-174697">
              <a:buFont typeface="Arial" pitchFamily="34" charset="0"/>
              <a:buChar char="•"/>
            </a:pPr>
            <a:r>
              <a:rPr lang="en-US" b="0" dirty="0">
                <a:latin typeface="Arial" pitchFamily="34" charset="0"/>
                <a:cs typeface="Arial" pitchFamily="34" charset="0"/>
              </a:rPr>
              <a:t>Provides parents with further opportunities to practice their communication skills</a:t>
            </a: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7</a:t>
            </a:fld>
            <a:endParaRPr lang="en-US"/>
          </a:p>
        </p:txBody>
      </p:sp>
    </p:spTree>
    <p:extLst>
      <p:ext uri="{BB962C8B-B14F-4D97-AF65-F5344CB8AC3E}">
        <p14:creationId xmlns:p14="http://schemas.microsoft.com/office/powerpoint/2010/main" val="15532882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b="1" dirty="0">
                <a:latin typeface="Arial" pitchFamily="34" charset="0"/>
                <a:cs typeface="Arial" pitchFamily="34" charset="0"/>
              </a:rPr>
              <a:t>Changes During Adolescence</a:t>
            </a:r>
          </a:p>
          <a:p>
            <a:endParaRPr lang="en-US" b="1" dirty="0">
              <a:latin typeface="Arial" pitchFamily="34" charset="0"/>
              <a:cs typeface="Arial" pitchFamily="34" charset="0"/>
            </a:endParaRPr>
          </a:p>
          <a:p>
            <a:pPr marL="174697" indent="-174697">
              <a:buFont typeface="Arial" pitchFamily="34" charset="0"/>
              <a:buChar char="•"/>
            </a:pPr>
            <a:r>
              <a:rPr lang="en-US" b="0" dirty="0">
                <a:latin typeface="Arial" pitchFamily="34" charset="0"/>
                <a:cs typeface="Arial" pitchFamily="34" charset="0"/>
              </a:rPr>
              <a:t>Physical Changes</a:t>
            </a:r>
          </a:p>
          <a:p>
            <a:pPr marL="640556" lvl="1" indent="-174697">
              <a:buFont typeface="Arial" pitchFamily="34" charset="0"/>
              <a:buChar char="•"/>
            </a:pPr>
            <a:r>
              <a:rPr lang="en-US" b="0" dirty="0">
                <a:latin typeface="Arial" pitchFamily="34" charset="0"/>
                <a:cs typeface="Arial" pitchFamily="34" charset="0"/>
              </a:rPr>
              <a:t>Menstrual periods</a:t>
            </a:r>
          </a:p>
          <a:p>
            <a:pPr marL="640556" lvl="1" indent="-174697">
              <a:buFont typeface="Arial" pitchFamily="34" charset="0"/>
              <a:buChar char="•"/>
            </a:pPr>
            <a:r>
              <a:rPr lang="en-US" b="0" dirty="0">
                <a:latin typeface="Arial" pitchFamily="34" charset="0"/>
                <a:cs typeface="Arial" pitchFamily="34" charset="0"/>
              </a:rPr>
              <a:t>Breast and genital development</a:t>
            </a:r>
          </a:p>
          <a:p>
            <a:pPr marL="640556" lvl="1" indent="-174697">
              <a:buFont typeface="Arial" pitchFamily="34" charset="0"/>
              <a:buChar char="•"/>
            </a:pPr>
            <a:r>
              <a:rPr lang="en-US" b="0" dirty="0">
                <a:latin typeface="Arial" pitchFamily="34" charset="0"/>
                <a:cs typeface="Arial" pitchFamily="34" charset="0"/>
              </a:rPr>
              <a:t>Growth of pubic hair</a:t>
            </a:r>
          </a:p>
          <a:p>
            <a:pPr marL="640556" lvl="1" indent="-174697">
              <a:buFont typeface="Arial" pitchFamily="34" charset="0"/>
              <a:buChar char="•"/>
            </a:pPr>
            <a:r>
              <a:rPr lang="en-US" b="0" dirty="0">
                <a:latin typeface="Arial" pitchFamily="34" charset="0"/>
                <a:cs typeface="Arial" pitchFamily="34" charset="0"/>
              </a:rPr>
              <a:t>Erections and sexual arousal (e.g., wet dreams)</a:t>
            </a:r>
          </a:p>
          <a:p>
            <a:pPr marL="465859" lvl="1" defTabSz="931717">
              <a:defRPr/>
            </a:pPr>
            <a:r>
              <a:rPr lang="en-US" b="0" dirty="0">
                <a:latin typeface="Arial" pitchFamily="34" charset="0"/>
                <a:cs typeface="Arial" pitchFamily="34" charset="0"/>
              </a:rPr>
              <a:t>***Note</a:t>
            </a:r>
            <a:r>
              <a:rPr lang="en-US" b="0" baseline="0" dirty="0">
                <a:latin typeface="Arial" pitchFamily="34" charset="0"/>
                <a:cs typeface="Arial" pitchFamily="34" charset="0"/>
              </a:rPr>
              <a:t> that you may n</a:t>
            </a:r>
            <a:r>
              <a:rPr lang="en-US" sz="1300" dirty="0"/>
              <a:t>eed to address any cultural norms associated with conversation about these topics, such as these being taboo topics or very uncomfortable topics to talk about.  </a:t>
            </a:r>
            <a:endParaRPr lang="en-US" b="0" dirty="0">
              <a:latin typeface="Arial" pitchFamily="34" charset="0"/>
              <a:cs typeface="Arial" pitchFamily="34" charset="0"/>
            </a:endParaRPr>
          </a:p>
          <a:p>
            <a:pPr lvl="1">
              <a:buNone/>
            </a:pPr>
            <a:endParaRPr lang="en-US" sz="1300" dirty="0"/>
          </a:p>
          <a:p>
            <a:pPr marL="174697" indent="-174697">
              <a:buFont typeface="Arial" pitchFamily="34" charset="0"/>
              <a:buChar char="•"/>
            </a:pPr>
            <a:r>
              <a:rPr lang="en-US" b="0" dirty="0">
                <a:latin typeface="Arial" pitchFamily="34" charset="0"/>
                <a:cs typeface="Arial" pitchFamily="34" charset="0"/>
              </a:rPr>
              <a:t>Emotional Changes</a:t>
            </a:r>
          </a:p>
          <a:p>
            <a:pPr marL="640556" lvl="1" indent="-174697">
              <a:buFont typeface="Arial" pitchFamily="34" charset="0"/>
              <a:buChar char="•"/>
            </a:pPr>
            <a:r>
              <a:rPr lang="en-US" b="0" dirty="0">
                <a:latin typeface="Arial" pitchFamily="34" charset="0"/>
                <a:cs typeface="Arial" pitchFamily="34" charset="0"/>
              </a:rPr>
              <a:t>Feel like their experiences are unique and no one understands them – this is </a:t>
            </a:r>
            <a:r>
              <a:rPr lang="en-US" b="0" dirty="0" err="1">
                <a:latin typeface="Arial" pitchFamily="34" charset="0"/>
                <a:cs typeface="Arial" pitchFamily="34" charset="0"/>
              </a:rPr>
              <a:t>becaue</a:t>
            </a:r>
            <a:r>
              <a:rPr lang="en-US" b="0" dirty="0">
                <a:latin typeface="Arial" pitchFamily="34" charset="0"/>
                <a:cs typeface="Arial" pitchFamily="34" charset="0"/>
              </a:rPr>
              <a:t> of their level</a:t>
            </a:r>
            <a:r>
              <a:rPr lang="en-US" b="0" baseline="0" dirty="0">
                <a:latin typeface="Arial" pitchFamily="34" charset="0"/>
                <a:cs typeface="Arial" pitchFamily="34" charset="0"/>
              </a:rPr>
              <a:t> of cognitive/brain development</a:t>
            </a:r>
            <a:endParaRPr lang="en-US" b="0"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8</a:t>
            </a:fld>
            <a:endParaRPr lang="en-US"/>
          </a:p>
        </p:txBody>
      </p:sp>
    </p:spTree>
    <p:extLst>
      <p:ext uri="{BB962C8B-B14F-4D97-AF65-F5344CB8AC3E}">
        <p14:creationId xmlns:p14="http://schemas.microsoft.com/office/powerpoint/2010/main" val="11511955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720725"/>
            <a:ext cx="6400800" cy="3600450"/>
          </a:xfrm>
        </p:spPr>
      </p:sp>
      <p:sp>
        <p:nvSpPr>
          <p:cNvPr id="3" name="Notes Placeholder 2"/>
          <p:cNvSpPr>
            <a:spLocks noGrp="1"/>
          </p:cNvSpPr>
          <p:nvPr>
            <p:ph type="body" idx="1"/>
          </p:nvPr>
        </p:nvSpPr>
        <p:spPr/>
        <p:txBody>
          <a:bodyPr/>
          <a:lstStyle/>
          <a:p>
            <a:r>
              <a:rPr lang="en-US" b="1" dirty="0">
                <a:latin typeface="Arial" pitchFamily="34" charset="0"/>
                <a:cs typeface="Arial" pitchFamily="34" charset="0"/>
              </a:rPr>
              <a:t>Changes</a:t>
            </a:r>
            <a:r>
              <a:rPr lang="en-US" b="1" baseline="0" dirty="0">
                <a:latin typeface="Arial" pitchFamily="34" charset="0"/>
                <a:cs typeface="Arial" pitchFamily="34" charset="0"/>
              </a:rPr>
              <a:t> During Adolescence</a:t>
            </a:r>
          </a:p>
          <a:p>
            <a:endParaRPr lang="en-US" b="1" baseline="0" dirty="0">
              <a:latin typeface="Arial" pitchFamily="34" charset="0"/>
              <a:cs typeface="Arial" pitchFamily="34" charset="0"/>
            </a:endParaRPr>
          </a:p>
          <a:p>
            <a:pPr marL="174697" indent="-174697">
              <a:buFont typeface="Arial" pitchFamily="34" charset="0"/>
              <a:buChar char="•"/>
            </a:pPr>
            <a:r>
              <a:rPr lang="en-US" b="0" dirty="0">
                <a:latin typeface="Arial" pitchFamily="34" charset="0"/>
                <a:cs typeface="Arial" pitchFamily="34" charset="0"/>
              </a:rPr>
              <a:t>Changes in Social Relationships</a:t>
            </a:r>
          </a:p>
          <a:p>
            <a:pPr marL="640556" lvl="1" indent="-174697">
              <a:buFont typeface="Arial" pitchFamily="34" charset="0"/>
              <a:buChar char="•"/>
            </a:pPr>
            <a:r>
              <a:rPr lang="en-US" b="0" dirty="0">
                <a:latin typeface="Arial" pitchFamily="34" charset="0"/>
                <a:cs typeface="Arial" pitchFamily="34" charset="0"/>
              </a:rPr>
              <a:t>Begin to rely more on friends	</a:t>
            </a:r>
          </a:p>
          <a:p>
            <a:pPr marL="640556" lvl="1" indent="-174697">
              <a:buFont typeface="Arial" pitchFamily="34" charset="0"/>
              <a:buChar char="•"/>
            </a:pPr>
            <a:r>
              <a:rPr lang="en-US" b="0" dirty="0">
                <a:latin typeface="Arial" pitchFamily="34" charset="0"/>
                <a:cs typeface="Arial" pitchFamily="34" charset="0"/>
              </a:rPr>
              <a:t>Influenced by friends and peers</a:t>
            </a:r>
          </a:p>
          <a:p>
            <a:pPr marL="640556" lvl="1" indent="-174697">
              <a:buFont typeface="Arial" pitchFamily="34" charset="0"/>
              <a:buChar char="•"/>
            </a:pPr>
            <a:r>
              <a:rPr lang="en-US" b="0" dirty="0">
                <a:latin typeface="Arial" pitchFamily="34" charset="0"/>
                <a:cs typeface="Arial" pitchFamily="34" charset="0"/>
              </a:rPr>
              <a:t>Want to spend more time with friends</a:t>
            </a:r>
          </a:p>
          <a:p>
            <a:pPr marL="640556" lvl="1" indent="-174697">
              <a:buFont typeface="Arial" pitchFamily="34" charset="0"/>
              <a:buChar char="•"/>
            </a:pPr>
            <a:r>
              <a:rPr lang="en-US" b="0" dirty="0">
                <a:latin typeface="Arial" pitchFamily="34" charset="0"/>
                <a:cs typeface="Arial" pitchFamily="34" charset="0"/>
              </a:rPr>
              <a:t>Interested in individuals in a romantic way</a:t>
            </a:r>
          </a:p>
        </p:txBody>
      </p:sp>
      <p:sp>
        <p:nvSpPr>
          <p:cNvPr id="4" name="Slide Number Placeholder 3"/>
          <p:cNvSpPr>
            <a:spLocks noGrp="1"/>
          </p:cNvSpPr>
          <p:nvPr>
            <p:ph type="sldNum" sz="quarter" idx="10"/>
          </p:nvPr>
        </p:nvSpPr>
        <p:spPr/>
        <p:txBody>
          <a:bodyPr/>
          <a:lstStyle/>
          <a:p>
            <a:pPr>
              <a:defRPr/>
            </a:pPr>
            <a:fld id="{EB38CAEC-4554-485B-9189-C45C7447A404}" type="slidenum">
              <a:rPr lang="en-US" smtClean="0"/>
              <a:pPr>
                <a:defRPr/>
              </a:pPr>
              <a:t>9</a:t>
            </a:fld>
            <a:endParaRPr lang="en-US"/>
          </a:p>
        </p:txBody>
      </p:sp>
    </p:spTree>
    <p:extLst>
      <p:ext uri="{BB962C8B-B14F-4D97-AF65-F5344CB8AC3E}">
        <p14:creationId xmlns:p14="http://schemas.microsoft.com/office/powerpoint/2010/main" val="22552303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NCIPC">
    <p:bg>
      <p:bgPr>
        <a:solidFill>
          <a:schemeClr val="bg2"/>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print">
            <a:extLst>
              <a:ext uri="{28A0092B-C50C-407E-A947-70E740481C1C}">
                <a14:useLocalDpi xmlns:a14="http://schemas.microsoft.com/office/drawing/2010/main" val="0"/>
              </a:ext>
            </a:extLst>
          </a:blip>
          <a:srcRect b="13692"/>
          <a:stretch/>
        </p:blipFill>
        <p:spPr>
          <a:xfrm>
            <a:off x="0" y="6"/>
            <a:ext cx="9144000" cy="927279"/>
          </a:xfrm>
          <a:prstGeom prst="rect">
            <a:avLst/>
          </a:prstGeom>
        </p:spPr>
      </p:pic>
      <p:sp>
        <p:nvSpPr>
          <p:cNvPr id="7" name="Title 1"/>
          <p:cNvSpPr>
            <a:spLocks noGrp="1"/>
          </p:cNvSpPr>
          <p:nvPr>
            <p:ph type="title"/>
          </p:nvPr>
        </p:nvSpPr>
        <p:spPr>
          <a:xfrm>
            <a:off x="457200" y="1039553"/>
            <a:ext cx="8229600" cy="866834"/>
          </a:xfrm>
          <a:prstGeom prst="rect">
            <a:avLst/>
          </a:prstGeom>
        </p:spPr>
        <p:txBody>
          <a:bodyPr/>
          <a:lstStyle>
            <a:lvl1pPr algn="l">
              <a:lnSpc>
                <a:spcPts val="3000"/>
              </a:lnSpc>
              <a:defRPr sz="2800" b="1" baseline="0">
                <a:solidFill>
                  <a:srgbClr val="275A70"/>
                </a:solidFill>
                <a:effectLst/>
                <a:latin typeface="Calibri" pitchFamily="34" charset="0"/>
              </a:defRPr>
            </a:lvl1pPr>
          </a:lstStyle>
          <a:p>
            <a:endParaRPr lang="en-US" dirty="0"/>
          </a:p>
        </p:txBody>
      </p:sp>
      <p:sp>
        <p:nvSpPr>
          <p:cNvPr id="8" name="Subtitle 2"/>
          <p:cNvSpPr>
            <a:spLocks noGrp="1"/>
          </p:cNvSpPr>
          <p:nvPr>
            <p:ph type="subTitle" idx="1"/>
          </p:nvPr>
        </p:nvSpPr>
        <p:spPr>
          <a:xfrm>
            <a:off x="457200" y="2144512"/>
            <a:ext cx="6400800" cy="342900"/>
          </a:xfrm>
          <a:prstGeom prst="rect">
            <a:avLst/>
          </a:prstGeom>
        </p:spPr>
        <p:txBody>
          <a:bodyPr/>
          <a:lstStyle>
            <a:lvl1pPr marL="0" indent="0" algn="l">
              <a:buNone/>
              <a:defRPr sz="2000" b="1" baseline="0">
                <a:solidFill>
                  <a:srgbClr val="275A70"/>
                </a:solidFill>
                <a:effectLst/>
                <a:latin typeface="Calibri" pitchFamily="34" charset="0"/>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3"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endParaRPr lang="en-US" dirty="0"/>
          </a:p>
        </p:txBody>
      </p:sp>
      <p:sp>
        <p:nvSpPr>
          <p:cNvPr id="10" name="Text Placeholder 8"/>
          <p:cNvSpPr>
            <a:spLocks noGrp="1"/>
          </p:cNvSpPr>
          <p:nvPr>
            <p:ph type="body" sz="quarter" idx="10"/>
          </p:nvPr>
        </p:nvSpPr>
        <p:spPr>
          <a:xfrm>
            <a:off x="457200" y="2959514"/>
            <a:ext cx="6400800" cy="971550"/>
          </a:xfrm>
          <a:prstGeom prst="rect">
            <a:avLst/>
          </a:prstGeom>
        </p:spPr>
        <p:txBody>
          <a:bodyPr/>
          <a:lstStyle>
            <a:lvl1pPr marL="0" indent="0" algn="l">
              <a:lnSpc>
                <a:spcPts val="2000"/>
              </a:lnSpc>
              <a:buNone/>
              <a:defRPr sz="1800" baseline="0">
                <a:solidFill>
                  <a:schemeClr val="accent4">
                    <a:lumMod val="50000"/>
                  </a:schemeClr>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6" name="TextBox 5"/>
          <p:cNvSpPr txBox="1"/>
          <p:nvPr userDrawn="1"/>
        </p:nvSpPr>
        <p:spPr>
          <a:xfrm>
            <a:off x="457203" y="90152"/>
            <a:ext cx="6903076" cy="369332"/>
          </a:xfrm>
          <a:prstGeom prst="rect">
            <a:avLst/>
          </a:prstGeom>
          <a:noFill/>
        </p:spPr>
        <p:txBody>
          <a:bodyPr wrap="square" rtlCol="0">
            <a:spAutoFit/>
          </a:bodyPr>
          <a:lstStyle/>
          <a:p>
            <a:r>
              <a:rPr lang="en-US" b="1" dirty="0">
                <a:solidFill>
                  <a:schemeClr val="tx2">
                    <a:lumMod val="95000"/>
                  </a:schemeClr>
                </a:solidFill>
                <a:latin typeface="Calibri" panose="020F0502020204030204" pitchFamily="34" charset="0"/>
              </a:rPr>
              <a:t>National Center for Injury Prevention and Control</a:t>
            </a:r>
          </a:p>
        </p:txBody>
      </p:sp>
    </p:spTree>
    <p:extLst>
      <p:ext uri="{BB962C8B-B14F-4D97-AF65-F5344CB8AC3E}">
        <p14:creationId xmlns:p14="http://schemas.microsoft.com/office/powerpoint/2010/main" val="111567857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2" descr="A black and yellow text&#10;&#10;AI-generated content may be incorrect.">
            <a:extLst>
              <a:ext uri="{FF2B5EF4-FFF2-40B4-BE49-F238E27FC236}">
                <a16:creationId xmlns:a16="http://schemas.microsoft.com/office/drawing/2014/main" id="{4E9042CB-ED2C-41C4-FD37-958EA845453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0237" y="368448"/>
            <a:ext cx="6903526" cy="1218270"/>
          </a:xfrm>
          <a:prstGeom prst="rect">
            <a:avLst/>
          </a:prstGeom>
        </p:spPr>
      </p:pic>
    </p:spTree>
    <p:extLst>
      <p:ext uri="{BB962C8B-B14F-4D97-AF65-F5344CB8AC3E}">
        <p14:creationId xmlns:p14="http://schemas.microsoft.com/office/powerpoint/2010/main" val="474704034"/>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1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t" anchorCtr="0"/>
          <a:lstStyle>
            <a:lvl1pPr algn="l">
              <a:lnSpc>
                <a:spcPts val="3000"/>
              </a:lnSpc>
              <a:defRPr sz="2800" b="1" baseline="0">
                <a:solidFill>
                  <a:srgbClr val="275A70"/>
                </a:solidFill>
                <a:effectLst/>
                <a:latin typeface="Calibri" pitchFamily="34" charset="0"/>
              </a:defRPr>
            </a:lvl1pPr>
          </a:lstStyle>
          <a:p>
            <a:r>
              <a:rPr lang="en-US" dirty="0"/>
              <a:t>Blank Slide: Insert title</a:t>
            </a:r>
          </a:p>
        </p:txBody>
      </p:sp>
      <p:sp>
        <p:nvSpPr>
          <p:cNvPr id="6" name="Text Placeholder 7"/>
          <p:cNvSpPr>
            <a:spLocks noGrp="1"/>
          </p:cNvSpPr>
          <p:nvPr>
            <p:ph type="body" sz="quarter" idx="10"/>
          </p:nvPr>
        </p:nvSpPr>
        <p:spPr>
          <a:xfrm>
            <a:off x="457200" y="1158875"/>
            <a:ext cx="8229600" cy="3341688"/>
          </a:xfrm>
        </p:spPr>
        <p:txBody>
          <a:bodyPr/>
          <a:lstStyle>
            <a:lvl1pPr marL="342883" indent="-342883">
              <a:buClr>
                <a:srgbClr val="275A70"/>
              </a:buClr>
              <a:buFont typeface="Wingdings" panose="05000000000000000000" pitchFamily="2" charset="2"/>
              <a:buChar char="§"/>
              <a:defRPr sz="2000">
                <a:solidFill>
                  <a:schemeClr val="accent4">
                    <a:lumMod val="75000"/>
                  </a:schemeClr>
                </a:solidFill>
              </a:defRPr>
            </a:lvl1pPr>
            <a:lvl2pPr>
              <a:buClr>
                <a:schemeClr val="accent4">
                  <a:lumMod val="50000"/>
                </a:schemeClr>
              </a:buClr>
              <a:defRPr sz="2000">
                <a:solidFill>
                  <a:schemeClr val="accent4">
                    <a:lumMod val="75000"/>
                  </a:schemeClr>
                </a:solidFill>
              </a:defRPr>
            </a:lvl2pPr>
            <a:lvl3pPr>
              <a:buClr>
                <a:srgbClr val="F1AB1F"/>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062204177"/>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6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t" anchorCtr="0"/>
          <a:lstStyle>
            <a:lvl1pPr algn="l">
              <a:lnSpc>
                <a:spcPts val="3000"/>
              </a:lnSpc>
              <a:defRPr sz="2800" b="1" baseline="0">
                <a:solidFill>
                  <a:srgbClr val="275A70"/>
                </a:solidFill>
                <a:effectLst/>
                <a:latin typeface="Calibri" pitchFamily="34" charset="0"/>
              </a:defRPr>
            </a:lvl1pPr>
          </a:lstStyle>
          <a:p>
            <a:r>
              <a:rPr lang="en-US" dirty="0"/>
              <a:t>Teal Accent: Insert title</a:t>
            </a:r>
          </a:p>
        </p:txBody>
      </p:sp>
      <p:sp>
        <p:nvSpPr>
          <p:cNvPr id="6" name="Text Placeholder 7"/>
          <p:cNvSpPr>
            <a:spLocks noGrp="1"/>
          </p:cNvSpPr>
          <p:nvPr>
            <p:ph type="body" sz="quarter" idx="10"/>
          </p:nvPr>
        </p:nvSpPr>
        <p:spPr>
          <a:xfrm>
            <a:off x="457200" y="1158875"/>
            <a:ext cx="8229600" cy="3341688"/>
          </a:xfrm>
        </p:spPr>
        <p:txBody>
          <a:bodyPr/>
          <a:lstStyle>
            <a:lvl1pPr marL="342883" indent="-342883">
              <a:buClr>
                <a:srgbClr val="275A70"/>
              </a:buClr>
              <a:buFont typeface="Wingdings" panose="05000000000000000000" pitchFamily="2" charset="2"/>
              <a:buChar char="§"/>
              <a:defRPr sz="2000">
                <a:solidFill>
                  <a:schemeClr val="accent4">
                    <a:lumMod val="75000"/>
                  </a:schemeClr>
                </a:solidFill>
              </a:defRPr>
            </a:lvl1pPr>
            <a:lvl2pPr>
              <a:buClr>
                <a:schemeClr val="accent4">
                  <a:lumMod val="50000"/>
                </a:schemeClr>
              </a:buClr>
              <a:defRPr sz="2000">
                <a:solidFill>
                  <a:schemeClr val="accent4">
                    <a:lumMod val="75000"/>
                  </a:schemeClr>
                </a:solidFill>
              </a:defRPr>
            </a:lvl2pPr>
            <a:lvl3pPr>
              <a:buClr>
                <a:srgbClr val="F1AB1F"/>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3" name="Picture 2">
            <a:extLst>
              <a:ext uri="{FF2B5EF4-FFF2-40B4-BE49-F238E27FC236}">
                <a16:creationId xmlns:a16="http://schemas.microsoft.com/office/drawing/2014/main" id="{38854B75-75F3-EF3E-E2B6-BC3562A9A7F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13" y="2775857"/>
            <a:ext cx="9170870" cy="2367643"/>
          </a:xfrm>
          <a:prstGeom prst="rect">
            <a:avLst/>
          </a:prstGeom>
        </p:spPr>
      </p:pic>
    </p:spTree>
    <p:extLst>
      <p:ext uri="{BB962C8B-B14F-4D97-AF65-F5344CB8AC3E}">
        <p14:creationId xmlns:p14="http://schemas.microsoft.com/office/powerpoint/2010/main" val="2579952877"/>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t" anchorCtr="0"/>
          <a:lstStyle>
            <a:lvl1pPr algn="l">
              <a:lnSpc>
                <a:spcPts val="3000"/>
              </a:lnSpc>
              <a:defRPr sz="2800" b="1" baseline="0">
                <a:solidFill>
                  <a:srgbClr val="275A70"/>
                </a:solidFill>
                <a:effectLst/>
                <a:latin typeface="Calibri" pitchFamily="34" charset="0"/>
              </a:defRPr>
            </a:lvl1pPr>
          </a:lstStyle>
          <a:p>
            <a:r>
              <a:rPr lang="en-US" dirty="0"/>
              <a:t>Teal Accent</a:t>
            </a:r>
          </a:p>
        </p:txBody>
      </p:sp>
      <p:sp>
        <p:nvSpPr>
          <p:cNvPr id="7" name="Text Placeholder 7"/>
          <p:cNvSpPr>
            <a:spLocks noGrp="1"/>
          </p:cNvSpPr>
          <p:nvPr>
            <p:ph type="body" sz="quarter" idx="10"/>
          </p:nvPr>
        </p:nvSpPr>
        <p:spPr>
          <a:xfrm>
            <a:off x="457200" y="1158875"/>
            <a:ext cx="8229600" cy="3341688"/>
          </a:xfrm>
        </p:spPr>
        <p:txBody>
          <a:bodyPr/>
          <a:lstStyle>
            <a:lvl1pPr marL="342883" indent="-342883">
              <a:buClr>
                <a:srgbClr val="275A70"/>
              </a:buClr>
              <a:buFont typeface="Wingdings" panose="05000000000000000000" pitchFamily="2" charset="2"/>
              <a:buChar char="§"/>
              <a:defRPr sz="2000">
                <a:solidFill>
                  <a:schemeClr val="accent4">
                    <a:lumMod val="75000"/>
                  </a:schemeClr>
                </a:solidFill>
              </a:defRPr>
            </a:lvl1pPr>
            <a:lvl2pPr>
              <a:buClr>
                <a:schemeClr val="accent4">
                  <a:lumMod val="50000"/>
                </a:schemeClr>
              </a:buClr>
              <a:defRPr sz="2000">
                <a:solidFill>
                  <a:schemeClr val="accent4">
                    <a:lumMod val="75000"/>
                  </a:schemeClr>
                </a:solidFill>
              </a:defRPr>
            </a:lvl2pPr>
            <a:lvl3pPr>
              <a:buClr>
                <a:srgbClr val="F1AB1F"/>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5" name="Picture 4">
            <a:extLst>
              <a:ext uri="{FF2B5EF4-FFF2-40B4-BE49-F238E27FC236}">
                <a16:creationId xmlns:a16="http://schemas.microsoft.com/office/drawing/2014/main" id="{07D1FA5F-A947-2062-9C20-B9BC1D6D64B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13" y="2775857"/>
            <a:ext cx="9170870" cy="2367642"/>
          </a:xfrm>
          <a:prstGeom prst="rect">
            <a:avLst/>
          </a:prstGeom>
        </p:spPr>
      </p:pic>
    </p:spTree>
    <p:extLst>
      <p:ext uri="{BB962C8B-B14F-4D97-AF65-F5344CB8AC3E}">
        <p14:creationId xmlns:p14="http://schemas.microsoft.com/office/powerpoint/2010/main" val="2117350856"/>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7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t" anchorCtr="0"/>
          <a:lstStyle>
            <a:lvl1pPr algn="l">
              <a:lnSpc>
                <a:spcPts val="3000"/>
              </a:lnSpc>
              <a:defRPr sz="2800" b="1" baseline="0">
                <a:solidFill>
                  <a:srgbClr val="275A70"/>
                </a:solidFill>
                <a:effectLst/>
                <a:latin typeface="Calibri" pitchFamily="34" charset="0"/>
              </a:defRPr>
            </a:lvl1pPr>
          </a:lstStyle>
          <a:p>
            <a:r>
              <a:rPr lang="en-US" dirty="0"/>
              <a:t>Teal Accent</a:t>
            </a:r>
          </a:p>
        </p:txBody>
      </p:sp>
      <p:sp>
        <p:nvSpPr>
          <p:cNvPr id="7" name="Text Placeholder 7"/>
          <p:cNvSpPr>
            <a:spLocks noGrp="1"/>
          </p:cNvSpPr>
          <p:nvPr>
            <p:ph type="body" sz="quarter" idx="10"/>
          </p:nvPr>
        </p:nvSpPr>
        <p:spPr>
          <a:xfrm>
            <a:off x="457200" y="1158875"/>
            <a:ext cx="8229600" cy="3341688"/>
          </a:xfrm>
        </p:spPr>
        <p:txBody>
          <a:bodyPr/>
          <a:lstStyle>
            <a:lvl1pPr marL="342883" indent="-342883">
              <a:buClr>
                <a:srgbClr val="275A70"/>
              </a:buClr>
              <a:buFont typeface="Wingdings" panose="05000000000000000000" pitchFamily="2" charset="2"/>
              <a:buChar char="§"/>
              <a:defRPr sz="2000">
                <a:solidFill>
                  <a:schemeClr val="accent4">
                    <a:lumMod val="75000"/>
                  </a:schemeClr>
                </a:solidFill>
              </a:defRPr>
            </a:lvl1pPr>
            <a:lvl2pPr>
              <a:buClr>
                <a:schemeClr val="accent4">
                  <a:lumMod val="50000"/>
                </a:schemeClr>
              </a:buClr>
              <a:defRPr sz="2000">
                <a:solidFill>
                  <a:schemeClr val="accent4">
                    <a:lumMod val="75000"/>
                  </a:schemeClr>
                </a:solidFill>
              </a:defRPr>
            </a:lvl2pPr>
            <a:lvl3pPr>
              <a:buClr>
                <a:srgbClr val="F1AB1F"/>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3" name="Picture 2">
            <a:extLst>
              <a:ext uri="{FF2B5EF4-FFF2-40B4-BE49-F238E27FC236}">
                <a16:creationId xmlns:a16="http://schemas.microsoft.com/office/drawing/2014/main" id="{9C0D0770-0348-9DBA-D928-E2EB78A0105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2811" y="2775857"/>
            <a:ext cx="9170866" cy="2367642"/>
          </a:xfrm>
          <a:prstGeom prst="rect">
            <a:avLst/>
          </a:prstGeom>
        </p:spPr>
      </p:pic>
    </p:spTree>
    <p:extLst>
      <p:ext uri="{BB962C8B-B14F-4D97-AF65-F5344CB8AC3E}">
        <p14:creationId xmlns:p14="http://schemas.microsoft.com/office/powerpoint/2010/main" val="266141056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3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t" anchorCtr="0"/>
          <a:lstStyle>
            <a:lvl1pPr algn="l">
              <a:lnSpc>
                <a:spcPts val="3000"/>
              </a:lnSpc>
              <a:defRPr sz="2800" b="1" baseline="0">
                <a:solidFill>
                  <a:srgbClr val="275A70"/>
                </a:solidFill>
                <a:effectLst/>
                <a:latin typeface="Calibri" pitchFamily="34" charset="0"/>
              </a:defRPr>
            </a:lvl1pPr>
          </a:lstStyle>
          <a:p>
            <a:r>
              <a:rPr lang="en-US" dirty="0"/>
              <a:t>Swirl Accent</a:t>
            </a:r>
          </a:p>
        </p:txBody>
      </p:sp>
      <p:sp>
        <p:nvSpPr>
          <p:cNvPr id="7" name="Text Placeholder 7"/>
          <p:cNvSpPr>
            <a:spLocks noGrp="1"/>
          </p:cNvSpPr>
          <p:nvPr>
            <p:ph type="body" sz="quarter" idx="10"/>
          </p:nvPr>
        </p:nvSpPr>
        <p:spPr>
          <a:xfrm>
            <a:off x="457200" y="1158875"/>
            <a:ext cx="8229600" cy="3341688"/>
          </a:xfrm>
        </p:spPr>
        <p:txBody>
          <a:bodyPr/>
          <a:lstStyle>
            <a:lvl1pPr marL="342883" indent="-342883">
              <a:buClr>
                <a:srgbClr val="275A70"/>
              </a:buClr>
              <a:buFont typeface="Wingdings" panose="05000000000000000000" pitchFamily="2" charset="2"/>
              <a:buChar char="§"/>
              <a:defRPr sz="2000">
                <a:solidFill>
                  <a:schemeClr val="accent4">
                    <a:lumMod val="75000"/>
                  </a:schemeClr>
                </a:solidFill>
              </a:defRPr>
            </a:lvl1pPr>
            <a:lvl2pPr>
              <a:buClr>
                <a:schemeClr val="accent4">
                  <a:lumMod val="50000"/>
                </a:schemeClr>
              </a:buClr>
              <a:defRPr sz="2000">
                <a:solidFill>
                  <a:schemeClr val="accent4">
                    <a:lumMod val="75000"/>
                  </a:schemeClr>
                </a:solidFill>
              </a:defRPr>
            </a:lvl2pPr>
            <a:lvl3pPr>
              <a:buClr>
                <a:srgbClr val="F1AB1F"/>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pic>
        <p:nvPicPr>
          <p:cNvPr id="3" name="Picture 2">
            <a:extLst>
              <a:ext uri="{FF2B5EF4-FFF2-40B4-BE49-F238E27FC236}">
                <a16:creationId xmlns:a16="http://schemas.microsoft.com/office/drawing/2014/main" id="{4AD48B86-6603-FB8A-063F-557CF3FB7A3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6422872" y="3796109"/>
            <a:ext cx="3019732" cy="1600200"/>
          </a:xfrm>
          <a:prstGeom prst="rect">
            <a:avLst/>
          </a:prstGeom>
        </p:spPr>
      </p:pic>
    </p:spTree>
    <p:extLst>
      <p:ext uri="{BB962C8B-B14F-4D97-AF65-F5344CB8AC3E}">
        <p14:creationId xmlns:p14="http://schemas.microsoft.com/office/powerpoint/2010/main" val="251670417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t" anchorCtr="0"/>
          <a:lstStyle>
            <a:lvl1pPr algn="l">
              <a:lnSpc>
                <a:spcPts val="3000"/>
              </a:lnSpc>
              <a:defRPr sz="2800" b="1" baseline="0">
                <a:solidFill>
                  <a:srgbClr val="275A70"/>
                </a:solidFill>
                <a:effectLst/>
                <a:latin typeface="Calibri" pitchFamily="34" charset="0"/>
              </a:defRPr>
            </a:lvl1pPr>
          </a:lstStyle>
          <a:p>
            <a:r>
              <a:rPr lang="en-US" dirty="0"/>
              <a:t>Gaby &amp; Brendon</a:t>
            </a:r>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1329" y="3389545"/>
            <a:ext cx="2098039" cy="1753961"/>
          </a:xfrm>
          <a:prstGeom prst="rect">
            <a:avLst/>
          </a:prstGeom>
        </p:spPr>
      </p:pic>
      <p:sp>
        <p:nvSpPr>
          <p:cNvPr id="7" name="Text Placeholder 7"/>
          <p:cNvSpPr>
            <a:spLocks noGrp="1"/>
          </p:cNvSpPr>
          <p:nvPr>
            <p:ph type="body" sz="quarter" idx="10"/>
          </p:nvPr>
        </p:nvSpPr>
        <p:spPr>
          <a:xfrm>
            <a:off x="457200" y="1158875"/>
            <a:ext cx="8229600" cy="3341688"/>
          </a:xfrm>
        </p:spPr>
        <p:txBody>
          <a:bodyPr/>
          <a:lstStyle>
            <a:lvl1pPr marL="342883" indent="-342883">
              <a:buClr>
                <a:srgbClr val="275A70"/>
              </a:buClr>
              <a:buFont typeface="Wingdings" panose="05000000000000000000" pitchFamily="2" charset="2"/>
              <a:buChar char="§"/>
              <a:defRPr sz="2000">
                <a:solidFill>
                  <a:schemeClr val="accent4">
                    <a:lumMod val="75000"/>
                  </a:schemeClr>
                </a:solidFill>
              </a:defRPr>
            </a:lvl1pPr>
            <a:lvl2pPr>
              <a:buClr>
                <a:schemeClr val="accent4">
                  <a:lumMod val="50000"/>
                </a:schemeClr>
              </a:buClr>
              <a:defRPr sz="2000">
                <a:solidFill>
                  <a:schemeClr val="accent4">
                    <a:lumMod val="75000"/>
                  </a:schemeClr>
                </a:solidFill>
              </a:defRPr>
            </a:lvl2pPr>
            <a:lvl3pPr>
              <a:buClr>
                <a:srgbClr val="F1AB1F"/>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017759562"/>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5_Data Slide (for content heavy tables and char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5979"/>
            <a:ext cx="8229600" cy="857250"/>
          </a:xfrm>
          <a:prstGeom prst="rect">
            <a:avLst/>
          </a:prstGeom>
        </p:spPr>
        <p:txBody>
          <a:bodyPr anchor="t" anchorCtr="0"/>
          <a:lstStyle>
            <a:lvl1pPr algn="l">
              <a:lnSpc>
                <a:spcPts val="3000"/>
              </a:lnSpc>
              <a:defRPr sz="2800" b="1" baseline="0">
                <a:solidFill>
                  <a:srgbClr val="275A70"/>
                </a:solidFill>
                <a:effectLst/>
                <a:latin typeface="Calibri" pitchFamily="34" charset="0"/>
              </a:defRPr>
            </a:lvl1pPr>
          </a:lstStyle>
          <a:p>
            <a:r>
              <a:rPr lang="en-US" dirty="0"/>
              <a:t>Devon &amp; Rachel</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 y="3507410"/>
            <a:ext cx="1534540" cy="1636090"/>
          </a:xfrm>
          <a:prstGeom prst="rect">
            <a:avLst/>
          </a:prstGeom>
        </p:spPr>
      </p:pic>
      <p:sp>
        <p:nvSpPr>
          <p:cNvPr id="7" name="Text Placeholder 7"/>
          <p:cNvSpPr>
            <a:spLocks noGrp="1"/>
          </p:cNvSpPr>
          <p:nvPr>
            <p:ph type="body" sz="quarter" idx="10"/>
          </p:nvPr>
        </p:nvSpPr>
        <p:spPr>
          <a:xfrm>
            <a:off x="457200" y="1158875"/>
            <a:ext cx="8229600" cy="3341688"/>
          </a:xfrm>
        </p:spPr>
        <p:txBody>
          <a:bodyPr/>
          <a:lstStyle>
            <a:lvl1pPr marL="342883" indent="-342883">
              <a:buClr>
                <a:srgbClr val="275A70"/>
              </a:buClr>
              <a:buFont typeface="Wingdings" panose="05000000000000000000" pitchFamily="2" charset="2"/>
              <a:buChar char="§"/>
              <a:defRPr sz="2000">
                <a:solidFill>
                  <a:schemeClr val="accent4">
                    <a:lumMod val="75000"/>
                  </a:schemeClr>
                </a:solidFill>
              </a:defRPr>
            </a:lvl1pPr>
            <a:lvl2pPr>
              <a:buClr>
                <a:schemeClr val="accent4">
                  <a:lumMod val="50000"/>
                </a:schemeClr>
              </a:buClr>
              <a:defRPr sz="2000">
                <a:solidFill>
                  <a:schemeClr val="accent4">
                    <a:lumMod val="75000"/>
                  </a:schemeClr>
                </a:solidFill>
              </a:defRPr>
            </a:lvl2pPr>
            <a:lvl3pPr>
              <a:buClr>
                <a:srgbClr val="F1AB1F"/>
              </a:buClr>
              <a:defRPr sz="2000">
                <a:solidFill>
                  <a:schemeClr val="accent4">
                    <a:lumMod val="75000"/>
                  </a:schemeClr>
                </a:solidFill>
              </a:defRPr>
            </a:lvl3pPr>
            <a:lvl4pPr>
              <a:defRPr sz="2000">
                <a:solidFill>
                  <a:schemeClr val="accent4">
                    <a:lumMod val="75000"/>
                  </a:schemeClr>
                </a:solidFill>
              </a:defRPr>
            </a:lvl4pPr>
            <a:lvl5pPr>
              <a:defRPr sz="2000">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22741384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628651" y="1370013"/>
            <a:ext cx="7886700" cy="326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969961348"/>
      </p:ext>
    </p:extLst>
  </p:cSld>
  <p:clrMap bg1="lt1" tx1="dk1" bg2="lt2" tx2="dk2" accent1="accent1" accent2="accent2" accent3="accent3" accent4="accent4" accent5="accent5" accent6="accent6" hlink="hlink" folHlink="folHlink"/>
  <p:sldLayoutIdLst>
    <p:sldLayoutId id="2147483854" r:id="rId1"/>
    <p:sldLayoutId id="2147483861" r:id="rId2"/>
    <p:sldLayoutId id="2147483853" r:id="rId3"/>
    <p:sldLayoutId id="2147483859" r:id="rId4"/>
    <p:sldLayoutId id="2147483855" r:id="rId5"/>
    <p:sldLayoutId id="2147483860" r:id="rId6"/>
    <p:sldLayoutId id="2147483856" r:id="rId7"/>
    <p:sldLayoutId id="2147483857" r:id="rId8"/>
    <p:sldLayoutId id="2147483858" r:id="rId9"/>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Myriad Web Pro" panose="020B0503030403020204" pitchFamily="34" charset="0"/>
        </a:defRPr>
      </a:lvl2pPr>
      <a:lvl3pPr algn="ctr" rtl="0" eaLnBrk="0" fontAlgn="base" hangingPunct="0">
        <a:spcBef>
          <a:spcPct val="0"/>
        </a:spcBef>
        <a:spcAft>
          <a:spcPct val="0"/>
        </a:spcAft>
        <a:defRPr sz="4400">
          <a:solidFill>
            <a:schemeClr val="tx1"/>
          </a:solidFill>
          <a:latin typeface="Myriad Web Pro" panose="020B0503030403020204" pitchFamily="34" charset="0"/>
        </a:defRPr>
      </a:lvl3pPr>
      <a:lvl4pPr algn="ctr" rtl="0" eaLnBrk="0" fontAlgn="base" hangingPunct="0">
        <a:spcBef>
          <a:spcPct val="0"/>
        </a:spcBef>
        <a:spcAft>
          <a:spcPct val="0"/>
        </a:spcAft>
        <a:defRPr sz="4400">
          <a:solidFill>
            <a:schemeClr val="tx1"/>
          </a:solidFill>
          <a:latin typeface="Myriad Web Pro" panose="020B0503030403020204" pitchFamily="34" charset="0"/>
        </a:defRPr>
      </a:lvl4pPr>
      <a:lvl5pPr algn="ctr" rtl="0" eaLnBrk="0" fontAlgn="base" hangingPunct="0">
        <a:spcBef>
          <a:spcPct val="0"/>
        </a:spcBef>
        <a:spcAft>
          <a:spcPct val="0"/>
        </a:spcAft>
        <a:defRPr sz="4400">
          <a:solidFill>
            <a:schemeClr val="tx1"/>
          </a:solidFill>
          <a:latin typeface="Myriad Web Pro" panose="020B0503030403020204" pitchFamily="34" charset="0"/>
        </a:defRPr>
      </a:lvl5pPr>
      <a:lvl6pPr marL="457178" algn="ctr" rtl="0" fontAlgn="base">
        <a:spcBef>
          <a:spcPct val="0"/>
        </a:spcBef>
        <a:spcAft>
          <a:spcPct val="0"/>
        </a:spcAft>
        <a:defRPr sz="4400">
          <a:solidFill>
            <a:schemeClr val="tx1"/>
          </a:solidFill>
          <a:latin typeface="Myriad Web Pro" panose="020B0503030403020204" pitchFamily="34" charset="0"/>
        </a:defRPr>
      </a:lvl6pPr>
      <a:lvl7pPr marL="914354" algn="ctr" rtl="0" fontAlgn="base">
        <a:spcBef>
          <a:spcPct val="0"/>
        </a:spcBef>
        <a:spcAft>
          <a:spcPct val="0"/>
        </a:spcAft>
        <a:defRPr sz="4400">
          <a:solidFill>
            <a:schemeClr val="tx1"/>
          </a:solidFill>
          <a:latin typeface="Myriad Web Pro" panose="020B0503030403020204" pitchFamily="34" charset="0"/>
        </a:defRPr>
      </a:lvl7pPr>
      <a:lvl8pPr marL="1371532" algn="ctr" rtl="0" fontAlgn="base">
        <a:spcBef>
          <a:spcPct val="0"/>
        </a:spcBef>
        <a:spcAft>
          <a:spcPct val="0"/>
        </a:spcAft>
        <a:defRPr sz="4400">
          <a:solidFill>
            <a:schemeClr val="tx1"/>
          </a:solidFill>
          <a:latin typeface="Myriad Web Pro" panose="020B0503030403020204" pitchFamily="34" charset="0"/>
        </a:defRPr>
      </a:lvl8pPr>
      <a:lvl9pPr marL="1828709" algn="ctr" rtl="0" fontAlgn="base">
        <a:spcBef>
          <a:spcPct val="0"/>
        </a:spcBef>
        <a:spcAft>
          <a:spcPct val="0"/>
        </a:spcAft>
        <a:defRPr sz="4400">
          <a:solidFill>
            <a:schemeClr val="tx1"/>
          </a:solidFill>
          <a:latin typeface="Myriad Web Pro" panose="020B0503030403020204" pitchFamily="34" charset="0"/>
        </a:defRPr>
      </a:lvl9pPr>
    </p:titleStyle>
    <p:bodyStyle>
      <a:lvl1pPr marL="342883" indent="-342883"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1pPr>
      <a:lvl2pPr marL="742913" indent="-285737" algn="l" rtl="0" eaLnBrk="0" fontAlgn="base" hangingPunct="0">
        <a:spcBef>
          <a:spcPct val="20000"/>
        </a:spcBef>
        <a:spcAft>
          <a:spcPct val="0"/>
        </a:spcAft>
        <a:buFont typeface="Arial" panose="020B0604020202020204" pitchFamily="34" charset="0"/>
        <a:buChar char="–"/>
        <a:defRPr sz="2800" kern="1200">
          <a:solidFill>
            <a:srgbClr val="7F7F7F"/>
          </a:solidFill>
          <a:latin typeface="Calibri" panose="020F0502020204030204" pitchFamily="34" charset="0"/>
          <a:ea typeface="+mn-ea"/>
          <a:cs typeface="+mn-cs"/>
        </a:defRPr>
      </a:lvl2pPr>
      <a:lvl3pPr marL="1142942" indent="-228588" algn="l" rtl="0" eaLnBrk="0" fontAlgn="base" hangingPunct="0">
        <a:spcBef>
          <a:spcPct val="20000"/>
        </a:spcBef>
        <a:spcAft>
          <a:spcPct val="0"/>
        </a:spcAft>
        <a:buFont typeface="Arial" panose="020B0604020202020204" pitchFamily="34" charset="0"/>
        <a:buChar char="•"/>
        <a:defRPr sz="2400" kern="1200">
          <a:solidFill>
            <a:srgbClr val="7F7F7F"/>
          </a:solidFill>
          <a:latin typeface="Calibri" panose="020F0502020204030204" pitchFamily="34" charset="0"/>
          <a:ea typeface="+mn-ea"/>
          <a:cs typeface="+mn-cs"/>
        </a:defRPr>
      </a:lvl3pPr>
      <a:lvl4pPr marL="1600120" indent="-228588"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4pPr>
      <a:lvl5pPr marL="2057297" indent="-228588" algn="l" rtl="0" eaLnBrk="0" fontAlgn="base" hangingPunct="0">
        <a:spcBef>
          <a:spcPct val="20000"/>
        </a:spcBef>
        <a:spcAft>
          <a:spcPct val="0"/>
        </a:spcAft>
        <a:buFont typeface="Arial" panose="020B0604020202020204" pitchFamily="34" charset="0"/>
        <a:buChar char="»"/>
        <a:defRPr sz="2000" kern="1200">
          <a:solidFill>
            <a:srgbClr val="7F7F7F"/>
          </a:solidFill>
          <a:latin typeface="Calibri" panose="020F0502020204030204" pitchFamily="34" charset="0"/>
          <a:ea typeface="+mn-ea"/>
          <a:cs typeface="+mn-cs"/>
        </a:defRPr>
      </a:lvl5pPr>
      <a:lvl6pPr marL="2514474" indent="-228588"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52" indent="-228588"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28" indent="-228588"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06" indent="-228588" algn="l" defTabSz="91435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3"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hyperlink" Target="https://www.youtube.com/watch?v=XbUBy2Nt5f4" TargetMode="Externa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5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1.xml"/><Relationship Id="rId1" Type="http://schemas.openxmlformats.org/officeDocument/2006/relationships/slideLayout" Target="../slideLayouts/slideLayout3.xml"/><Relationship Id="rId4" Type="http://schemas.openxmlformats.org/officeDocument/2006/relationships/image" Target="../media/image34.svg"/></Relationships>
</file>

<file path=ppt/slides/_rels/slide6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34.sv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noGrp="1"/>
          </p:cNvSpPr>
          <p:nvPr>
            <p:ph type="title" idx="4294967295"/>
          </p:nvPr>
        </p:nvSpPr>
        <p:spPr>
          <a:xfrm>
            <a:off x="991141" y="1823963"/>
            <a:ext cx="7161718" cy="17543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36363D"/>
                </a:solidFill>
                <a:effectLst/>
                <a:uLnTx/>
                <a:uFillTx/>
                <a:latin typeface="Calibri" panose="020F0502020204030204" pitchFamily="34" charset="0"/>
                <a:ea typeface="+mn-ea"/>
                <a:cs typeface="+mn-cs"/>
              </a:rPr>
              <a:t>Healthy Relationships Toolkit for Parents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36363D"/>
                </a:solidFill>
                <a:effectLst/>
                <a:uLnTx/>
                <a:uFillTx/>
                <a:latin typeface="Calibri" panose="020F0502020204030204" pitchFamily="34" charset="0"/>
                <a:ea typeface="+mn-ea"/>
                <a:cs typeface="+mn-cs"/>
              </a:rPr>
              <a:t>7th Grade</a:t>
            </a:r>
            <a:endParaRPr kumimoji="0" lang="en-US" sz="2400" b="1" i="0" u="none" strike="noStrike" kern="1200" cap="none" spc="0" normalizeH="0" baseline="0" noProof="0" dirty="0">
              <a:ln>
                <a:noFill/>
              </a:ln>
              <a:solidFill>
                <a:srgbClr val="36363D"/>
              </a:solidFill>
              <a:effectLst/>
              <a:uLnTx/>
              <a:uFillTx/>
              <a:latin typeface="Calibri" panose="020F0502020204030204" pitchFamily="34" charset="0"/>
              <a:ea typeface="+mn-ea"/>
              <a:cs typeface="+mn-cs"/>
            </a:endParaRPr>
          </a:p>
        </p:txBody>
      </p:sp>
      <p:pic>
        <p:nvPicPr>
          <p:cNvPr id="8" name="Picture 7" descr="illustration of a group of diverse students and school faculty standing togethe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3880" y="3116625"/>
            <a:ext cx="4522598" cy="2026875"/>
          </a:xfrm>
          <a:prstGeom prst="rect">
            <a:avLst/>
          </a:prstGeom>
        </p:spPr>
      </p:pic>
    </p:spTree>
    <p:extLst>
      <p:ext uri="{BB962C8B-B14F-4D97-AF65-F5344CB8AC3E}">
        <p14:creationId xmlns:p14="http://schemas.microsoft.com/office/powerpoint/2010/main" val="2587992565"/>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Effective and Positive Parenting</a:t>
            </a:r>
          </a:p>
        </p:txBody>
      </p:sp>
      <p:sp>
        <p:nvSpPr>
          <p:cNvPr id="3" name="Text Placeholder 2"/>
          <p:cNvSpPr>
            <a:spLocks noGrp="1"/>
          </p:cNvSpPr>
          <p:nvPr>
            <p:ph type="body" sz="quarter" idx="10"/>
          </p:nvPr>
        </p:nvSpPr>
        <p:spPr/>
        <p:txBody>
          <a:bodyPr/>
          <a:lstStyle/>
          <a:p>
            <a:pPr marL="457178" indent="-457178">
              <a:buFont typeface="+mj-lt"/>
              <a:buAutoNum type="arabicPeriod"/>
            </a:pPr>
            <a:r>
              <a:rPr lang="en-US" b="1" dirty="0"/>
              <a:t>Positive attention to good behavior</a:t>
            </a:r>
          </a:p>
          <a:p>
            <a:pPr lvl="1" indent="-342883"/>
            <a:r>
              <a:rPr lang="en-US" dirty="0"/>
              <a:t>Notice and appreciate good behavior</a:t>
            </a:r>
          </a:p>
          <a:p>
            <a:pPr lvl="1" indent="-342883"/>
            <a:r>
              <a:rPr lang="en-US" dirty="0"/>
              <a:t>Use encouraging words and phrases (e.g., “You can do it!”)</a:t>
            </a:r>
          </a:p>
        </p:txBody>
      </p:sp>
    </p:spTree>
    <p:extLst>
      <p:ext uri="{BB962C8B-B14F-4D97-AF65-F5344CB8AC3E}">
        <p14:creationId xmlns:p14="http://schemas.microsoft.com/office/powerpoint/2010/main" val="274248723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Effective and Positive Parenting </a:t>
            </a:r>
          </a:p>
        </p:txBody>
      </p:sp>
      <p:sp>
        <p:nvSpPr>
          <p:cNvPr id="3" name="Text Placeholder 2"/>
          <p:cNvSpPr>
            <a:spLocks noGrp="1"/>
          </p:cNvSpPr>
          <p:nvPr>
            <p:ph type="body" sz="quarter" idx="10"/>
          </p:nvPr>
        </p:nvSpPr>
        <p:spPr/>
        <p:txBody>
          <a:bodyPr/>
          <a:lstStyle/>
          <a:p>
            <a:pPr marL="457178" indent="-457178">
              <a:buFont typeface="+mj-lt"/>
              <a:buAutoNum type="arabicPeriod" startAt="2"/>
            </a:pPr>
            <a:r>
              <a:rPr lang="en-US" b="1" dirty="0"/>
              <a:t>Mutual respect</a:t>
            </a:r>
          </a:p>
          <a:p>
            <a:pPr lvl="1" indent="-342883"/>
            <a:r>
              <a:rPr lang="en-US" dirty="0"/>
              <a:t>Let children know that they matter</a:t>
            </a:r>
          </a:p>
          <a:p>
            <a:pPr lvl="2" indent="-342883"/>
            <a:r>
              <a:rPr lang="en-US" dirty="0"/>
              <a:t>Focus on who children </a:t>
            </a:r>
            <a:r>
              <a:rPr lang="en-US" i="1" dirty="0"/>
              <a:t>are</a:t>
            </a:r>
            <a:r>
              <a:rPr lang="en-US" dirty="0"/>
              <a:t> and what they </a:t>
            </a:r>
            <a:r>
              <a:rPr lang="en-US" i="1" dirty="0"/>
              <a:t>can</a:t>
            </a:r>
            <a:r>
              <a:rPr lang="en-US" dirty="0"/>
              <a:t> do, rather than who they are </a:t>
            </a:r>
            <a:r>
              <a:rPr lang="en-US" i="1" dirty="0"/>
              <a:t>not</a:t>
            </a:r>
            <a:r>
              <a:rPr lang="en-US" dirty="0"/>
              <a:t> and what they </a:t>
            </a:r>
            <a:r>
              <a:rPr lang="en-US" i="1" dirty="0"/>
              <a:t>cannot</a:t>
            </a:r>
            <a:r>
              <a:rPr lang="en-US" dirty="0"/>
              <a:t> do</a:t>
            </a:r>
          </a:p>
          <a:p>
            <a:pPr lvl="2" indent="-342883"/>
            <a:endParaRPr lang="en-US" dirty="0"/>
          </a:p>
          <a:p>
            <a:pPr marL="457178" indent="-457178">
              <a:buFont typeface="+mj-lt"/>
              <a:buAutoNum type="arabicPeriod" startAt="3"/>
            </a:pPr>
            <a:r>
              <a:rPr lang="en-US" b="1" dirty="0"/>
              <a:t>One-on-one time</a:t>
            </a:r>
          </a:p>
          <a:p>
            <a:pPr lvl="1" indent="-342883"/>
            <a:r>
              <a:rPr lang="en-US" dirty="0"/>
              <a:t>Take an interest in something your child likes to do</a:t>
            </a:r>
          </a:p>
        </p:txBody>
      </p:sp>
    </p:spTree>
    <p:extLst>
      <p:ext uri="{BB962C8B-B14F-4D97-AF65-F5344CB8AC3E}">
        <p14:creationId xmlns:p14="http://schemas.microsoft.com/office/powerpoint/2010/main" val="149488426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Effective and Positive Parenting  </a:t>
            </a:r>
          </a:p>
        </p:txBody>
      </p:sp>
      <p:sp>
        <p:nvSpPr>
          <p:cNvPr id="3" name="Text Placeholder 2"/>
          <p:cNvSpPr>
            <a:spLocks noGrp="1"/>
          </p:cNvSpPr>
          <p:nvPr>
            <p:ph type="body" sz="quarter" idx="10"/>
          </p:nvPr>
        </p:nvSpPr>
        <p:spPr/>
        <p:txBody>
          <a:bodyPr/>
          <a:lstStyle/>
          <a:p>
            <a:pPr marL="457178" indent="-457178">
              <a:buFont typeface="+mj-lt"/>
              <a:buAutoNum type="arabicPeriod" startAt="4"/>
            </a:pPr>
            <a:r>
              <a:rPr lang="en-US" b="1" dirty="0"/>
              <a:t>Open communication</a:t>
            </a:r>
          </a:p>
          <a:p>
            <a:pPr lvl="1" indent="-342883"/>
            <a:r>
              <a:rPr lang="en-US" dirty="0"/>
              <a:t>Show an interest in what your child has to say</a:t>
            </a:r>
          </a:p>
          <a:p>
            <a:pPr lvl="1" indent="-342883"/>
            <a:r>
              <a:rPr lang="en-US" dirty="0"/>
              <a:t>Parent and child have an opportunity to speak and be heard</a:t>
            </a:r>
          </a:p>
        </p:txBody>
      </p:sp>
    </p:spTree>
    <p:extLst>
      <p:ext uri="{BB962C8B-B14F-4D97-AF65-F5344CB8AC3E}">
        <p14:creationId xmlns:p14="http://schemas.microsoft.com/office/powerpoint/2010/main" val="3362044441"/>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Effective and Positive Parenting   </a:t>
            </a:r>
          </a:p>
        </p:txBody>
      </p:sp>
      <p:sp>
        <p:nvSpPr>
          <p:cNvPr id="3" name="Text Placeholder 2"/>
          <p:cNvSpPr>
            <a:spLocks noGrp="1"/>
          </p:cNvSpPr>
          <p:nvPr>
            <p:ph type="body" sz="quarter" idx="10"/>
          </p:nvPr>
        </p:nvSpPr>
        <p:spPr/>
        <p:txBody>
          <a:bodyPr/>
          <a:lstStyle/>
          <a:p>
            <a:pPr marL="457178" indent="-457178">
              <a:buFont typeface="+mj-lt"/>
              <a:buAutoNum type="arabicPeriod" startAt="5"/>
            </a:pPr>
            <a:r>
              <a:rPr lang="en-US" b="1" dirty="0"/>
              <a:t>Appropriate supervision and rules</a:t>
            </a:r>
          </a:p>
          <a:p>
            <a:pPr lvl="1" indent="-342883"/>
            <a:r>
              <a:rPr lang="en-US" dirty="0"/>
              <a:t>Children, even teenagers, need to be supervised– they need rules and parents should enforce the rules</a:t>
            </a:r>
          </a:p>
          <a:p>
            <a:pPr lvl="1" indent="-342883"/>
            <a:r>
              <a:rPr lang="en-US" dirty="0"/>
              <a:t>Always know where your children are going, what they are doing, who they are with, and when they will be home</a:t>
            </a:r>
          </a:p>
        </p:txBody>
      </p:sp>
    </p:spTree>
    <p:extLst>
      <p:ext uri="{BB962C8B-B14F-4D97-AF65-F5344CB8AC3E}">
        <p14:creationId xmlns:p14="http://schemas.microsoft.com/office/powerpoint/2010/main" val="292653777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Effective and Positive Parenting       </a:t>
            </a:r>
          </a:p>
        </p:txBody>
      </p:sp>
      <p:sp>
        <p:nvSpPr>
          <p:cNvPr id="3" name="Text Placeholder 2"/>
          <p:cNvSpPr>
            <a:spLocks noGrp="1"/>
          </p:cNvSpPr>
          <p:nvPr>
            <p:ph type="body" sz="quarter" idx="10"/>
          </p:nvPr>
        </p:nvSpPr>
        <p:spPr/>
        <p:txBody>
          <a:bodyPr/>
          <a:lstStyle/>
          <a:p>
            <a:pPr marL="0" indent="0">
              <a:buNone/>
            </a:pPr>
            <a:r>
              <a:rPr lang="en-US" b="1" dirty="0"/>
              <a:t>6. Accept your child </a:t>
            </a:r>
          </a:p>
          <a:p>
            <a:pPr lvl="1" indent="-342883"/>
            <a:r>
              <a:rPr lang="en-US" dirty="0"/>
              <a:t>Children will develop their own beliefs, and you ​may have differing beliefs, that is okay​  </a:t>
            </a:r>
          </a:p>
          <a:p>
            <a:pPr lvl="1" indent="-342883"/>
            <a:r>
              <a:rPr lang="en-US" dirty="0"/>
              <a:t>Continue to show your child your acceptance and support​</a:t>
            </a:r>
          </a:p>
        </p:txBody>
      </p:sp>
    </p:spTree>
    <p:extLst>
      <p:ext uri="{BB962C8B-B14F-4D97-AF65-F5344CB8AC3E}">
        <p14:creationId xmlns:p14="http://schemas.microsoft.com/office/powerpoint/2010/main" val="192367090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for Successful Communication</a:t>
            </a:r>
          </a:p>
        </p:txBody>
      </p:sp>
      <p:sp>
        <p:nvSpPr>
          <p:cNvPr id="3" name="Text Placeholder 2"/>
          <p:cNvSpPr>
            <a:spLocks noGrp="1"/>
          </p:cNvSpPr>
          <p:nvPr>
            <p:ph type="body" sz="quarter" idx="10"/>
          </p:nvPr>
        </p:nvSpPr>
        <p:spPr/>
        <p:txBody>
          <a:bodyPr/>
          <a:lstStyle/>
          <a:p>
            <a:r>
              <a:rPr lang="en-US" b="1" dirty="0"/>
              <a:t>Be aware of your body language</a:t>
            </a:r>
          </a:p>
          <a:p>
            <a:pPr lvl="1"/>
            <a:r>
              <a:rPr lang="en-US" dirty="0"/>
              <a:t>Make eye contact</a:t>
            </a:r>
          </a:p>
          <a:p>
            <a:pPr lvl="1"/>
            <a:r>
              <a:rPr lang="en-US" dirty="0"/>
              <a:t>Keep your verbal and nonverbal messages consistent</a:t>
            </a:r>
          </a:p>
          <a:p>
            <a:pPr lvl="1"/>
            <a:endParaRPr lang="en-US" dirty="0"/>
          </a:p>
          <a:p>
            <a:pPr marL="457178" lvl="1" indent="0">
              <a:buNone/>
            </a:pPr>
            <a:r>
              <a:rPr lang="en-US" b="1" dirty="0"/>
              <a:t>Example:</a:t>
            </a:r>
          </a:p>
          <a:p>
            <a:pPr marL="457178" lvl="1" indent="0">
              <a:buNone/>
            </a:pPr>
            <a:r>
              <a:rPr lang="en-US" dirty="0"/>
              <a:t>You are facing your child’s direction and making eye contact while they are talking. </a:t>
            </a:r>
          </a:p>
        </p:txBody>
      </p:sp>
    </p:spTree>
    <p:extLst>
      <p:ext uri="{BB962C8B-B14F-4D97-AF65-F5344CB8AC3E}">
        <p14:creationId xmlns:p14="http://schemas.microsoft.com/office/powerpoint/2010/main" val="1027411866"/>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Tips for Successful Communication </a:t>
            </a:r>
          </a:p>
        </p:txBody>
      </p:sp>
      <p:sp>
        <p:nvSpPr>
          <p:cNvPr id="5" name="Text Placeholder 4"/>
          <p:cNvSpPr>
            <a:spLocks noGrp="1"/>
          </p:cNvSpPr>
          <p:nvPr>
            <p:ph type="body" sz="quarter" idx="10"/>
          </p:nvPr>
        </p:nvSpPr>
        <p:spPr/>
        <p:txBody>
          <a:bodyPr/>
          <a:lstStyle/>
          <a:p>
            <a:r>
              <a:rPr lang="en-US" b="1" dirty="0"/>
              <a:t>Actively listen</a:t>
            </a:r>
            <a:endParaRPr lang="en-US" dirty="0"/>
          </a:p>
          <a:p>
            <a:pPr lvl="1"/>
            <a:r>
              <a:rPr lang="en-US" dirty="0"/>
              <a:t>Be open to listen to other views</a:t>
            </a:r>
          </a:p>
          <a:p>
            <a:pPr lvl="1"/>
            <a:r>
              <a:rPr lang="en-US" dirty="0"/>
              <a:t>Summarize what your child is saying</a:t>
            </a:r>
          </a:p>
          <a:p>
            <a:pPr lvl="1"/>
            <a:r>
              <a:rPr lang="en-US" dirty="0"/>
              <a:t>Take turns talking</a:t>
            </a:r>
          </a:p>
          <a:p>
            <a:pPr marL="457178" lvl="1" indent="0">
              <a:buNone/>
            </a:pPr>
            <a:endParaRPr lang="en-US" b="1" dirty="0"/>
          </a:p>
          <a:p>
            <a:pPr marL="457178" lvl="1" indent="0">
              <a:buNone/>
            </a:pPr>
            <a:r>
              <a:rPr lang="en-US" b="1" dirty="0"/>
              <a:t>Example: </a:t>
            </a:r>
            <a:endParaRPr lang="en-US" dirty="0"/>
          </a:p>
          <a:p>
            <a:pPr marL="457178" lvl="1" indent="0">
              <a:buNone/>
            </a:pPr>
            <a:r>
              <a:rPr lang="en-US" dirty="0"/>
              <a:t>“It sounds like you are very disappointed and upset that you have to stay home this weekend.”</a:t>
            </a:r>
          </a:p>
        </p:txBody>
      </p:sp>
    </p:spTree>
    <p:extLst>
      <p:ext uri="{BB962C8B-B14F-4D97-AF65-F5344CB8AC3E}">
        <p14:creationId xmlns:p14="http://schemas.microsoft.com/office/powerpoint/2010/main" val="2460832888"/>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for Successful Communication  </a:t>
            </a:r>
          </a:p>
        </p:txBody>
      </p:sp>
      <p:sp>
        <p:nvSpPr>
          <p:cNvPr id="3" name="Text Placeholder 2"/>
          <p:cNvSpPr>
            <a:spLocks noGrp="1"/>
          </p:cNvSpPr>
          <p:nvPr>
            <p:ph type="body" sz="quarter" idx="10"/>
          </p:nvPr>
        </p:nvSpPr>
        <p:spPr>
          <a:xfrm>
            <a:off x="457200" y="900321"/>
            <a:ext cx="8229600" cy="3341688"/>
          </a:xfrm>
        </p:spPr>
        <p:txBody>
          <a:bodyPr/>
          <a:lstStyle/>
          <a:p>
            <a:r>
              <a:rPr lang="en-US" b="1" dirty="0"/>
              <a:t>Ask open-ended questions</a:t>
            </a:r>
          </a:p>
          <a:p>
            <a:pPr lvl="1"/>
            <a:r>
              <a:rPr lang="en-US" dirty="0"/>
              <a:t>Start with “What”, “Why”, and “How”</a:t>
            </a:r>
          </a:p>
          <a:p>
            <a:pPr lvl="1"/>
            <a:r>
              <a:rPr lang="en-US" dirty="0"/>
              <a:t>Cannot be answered with a “Yes” or “No”</a:t>
            </a:r>
          </a:p>
          <a:p>
            <a:pPr lvl="1"/>
            <a:endParaRPr lang="en-US" dirty="0"/>
          </a:p>
          <a:p>
            <a:pPr marL="457178" lvl="1" indent="0">
              <a:buNone/>
            </a:pPr>
            <a:r>
              <a:rPr lang="en-US" b="1" dirty="0"/>
              <a:t>Examples: </a:t>
            </a:r>
          </a:p>
          <a:p>
            <a:pPr lvl="1"/>
            <a:r>
              <a:rPr lang="en-US" dirty="0"/>
              <a:t>“How was your day?”</a:t>
            </a:r>
          </a:p>
          <a:p>
            <a:pPr lvl="1"/>
            <a:r>
              <a:rPr lang="en-US" dirty="0"/>
              <a:t>“What are you plans for this weekend?”</a:t>
            </a:r>
          </a:p>
          <a:p>
            <a:pPr lvl="1"/>
            <a:r>
              <a:rPr lang="en-US" dirty="0"/>
              <a:t>“Why do you look upset?”</a:t>
            </a:r>
          </a:p>
          <a:p>
            <a:pPr lvl="1"/>
            <a:r>
              <a:rPr lang="en-US" dirty="0"/>
              <a:t>“Tell me more about that."</a:t>
            </a:r>
          </a:p>
        </p:txBody>
      </p:sp>
    </p:spTree>
    <p:extLst>
      <p:ext uri="{BB962C8B-B14F-4D97-AF65-F5344CB8AC3E}">
        <p14:creationId xmlns:p14="http://schemas.microsoft.com/office/powerpoint/2010/main" val="253389475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Tips for Successful Communication   </a:t>
            </a:r>
          </a:p>
        </p:txBody>
      </p:sp>
      <p:sp>
        <p:nvSpPr>
          <p:cNvPr id="3" name="Text Placeholder 2"/>
          <p:cNvSpPr>
            <a:spLocks noGrp="1"/>
          </p:cNvSpPr>
          <p:nvPr>
            <p:ph type="body" sz="quarter" idx="10"/>
          </p:nvPr>
        </p:nvSpPr>
        <p:spPr/>
        <p:txBody>
          <a:bodyPr/>
          <a:lstStyle/>
          <a:p>
            <a:r>
              <a:rPr lang="en-US" b="1" dirty="0"/>
              <a:t>Use “I” messages to describe how you feel</a:t>
            </a:r>
          </a:p>
          <a:p>
            <a:pPr lvl="1"/>
            <a:r>
              <a:rPr lang="en-US" dirty="0"/>
              <a:t>Example 1:</a:t>
            </a:r>
          </a:p>
          <a:p>
            <a:pPr lvl="2"/>
            <a:r>
              <a:rPr lang="en-US" dirty="0"/>
              <a:t>“You are never home on time.”</a:t>
            </a:r>
          </a:p>
          <a:p>
            <a:pPr lvl="2"/>
            <a:r>
              <a:rPr lang="en-US" dirty="0"/>
              <a:t>“I really worry when you are not home on time.”</a:t>
            </a:r>
          </a:p>
          <a:p>
            <a:pPr lvl="1"/>
            <a:r>
              <a:rPr lang="en-US" dirty="0"/>
              <a:t>Example 2:</a:t>
            </a:r>
          </a:p>
          <a:p>
            <a:pPr lvl="2"/>
            <a:r>
              <a:rPr lang="en-US" dirty="0"/>
              <a:t>“You are rude– that was not a nice thing to say to me.”</a:t>
            </a:r>
          </a:p>
          <a:p>
            <a:pPr lvl="2"/>
            <a:r>
              <a:rPr lang="en-US" dirty="0"/>
              <a:t>“I’m hurt when we are not getting along.”</a:t>
            </a:r>
          </a:p>
        </p:txBody>
      </p:sp>
    </p:spTree>
    <p:extLst>
      <p:ext uri="{BB962C8B-B14F-4D97-AF65-F5344CB8AC3E}">
        <p14:creationId xmlns:p14="http://schemas.microsoft.com/office/powerpoint/2010/main" val="2182637754"/>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FA98F-9B4B-4547-9929-F6A10515346B}"/>
              </a:ext>
            </a:extLst>
          </p:cNvPr>
          <p:cNvSpPr>
            <a:spLocks noGrp="1"/>
          </p:cNvSpPr>
          <p:nvPr>
            <p:ph type="title"/>
          </p:nvPr>
        </p:nvSpPr>
        <p:spPr/>
        <p:txBody>
          <a:bodyPr/>
          <a:lstStyle/>
          <a:p>
            <a:r>
              <a:rPr lang="en-US" sz="4000" dirty="0"/>
              <a:t>Ground Rules</a:t>
            </a:r>
            <a:endParaRPr lang="en-US" sz="4000" dirty="0">
              <a:solidFill>
                <a:srgbClr val="FF0000"/>
              </a:solidFill>
            </a:endParaRPr>
          </a:p>
        </p:txBody>
      </p:sp>
      <p:sp>
        <p:nvSpPr>
          <p:cNvPr id="3" name="Text Placeholder 2">
            <a:extLst>
              <a:ext uri="{FF2B5EF4-FFF2-40B4-BE49-F238E27FC236}">
                <a16:creationId xmlns:a16="http://schemas.microsoft.com/office/drawing/2014/main" id="{B4DD8E0A-769C-41E1-844F-CAD3F691546C}"/>
              </a:ext>
            </a:extLst>
          </p:cNvPr>
          <p:cNvSpPr>
            <a:spLocks noGrp="1"/>
          </p:cNvSpPr>
          <p:nvPr>
            <p:ph type="body" sz="quarter" idx="10"/>
          </p:nvPr>
        </p:nvSpPr>
        <p:spPr>
          <a:xfrm>
            <a:off x="457200" y="968187"/>
            <a:ext cx="8229600" cy="3969333"/>
          </a:xfrm>
        </p:spPr>
        <p:txBody>
          <a:bodyPr/>
          <a:lstStyle/>
          <a:p>
            <a:pPr marL="342265" indent="-342265"/>
            <a:r>
              <a:rPr lang="en-US" b="1" dirty="0"/>
              <a:t>Suggested Ground Rules:</a:t>
            </a:r>
            <a:endParaRPr lang="en-US" dirty="0"/>
          </a:p>
          <a:p>
            <a:pPr marL="742315" lvl="1" indent="-285115"/>
            <a:r>
              <a:rPr lang="en-US" dirty="0"/>
              <a:t>Respect each other’s privacy.</a:t>
            </a:r>
            <a:endParaRPr lang="en-US" dirty="0">
              <a:ea typeface="Calibri" panose="020F0502020204030204" pitchFamily="34" charset="0"/>
              <a:cs typeface="Calibri" panose="020F0502020204030204" pitchFamily="34" charset="0"/>
            </a:endParaRPr>
          </a:p>
          <a:p>
            <a:pPr marL="742315" lvl="1" indent="-285115"/>
            <a:r>
              <a:rPr lang="en-US" dirty="0"/>
              <a:t>We have the right to our point of view.</a:t>
            </a:r>
            <a:endParaRPr lang="en-US" dirty="0">
              <a:ea typeface="Calibri" panose="020F0502020204030204" pitchFamily="34" charset="0"/>
              <a:cs typeface="Calibri" panose="020F0502020204030204" pitchFamily="34" charset="0"/>
            </a:endParaRPr>
          </a:p>
          <a:p>
            <a:pPr marL="742315" lvl="1" indent="-285115"/>
            <a:r>
              <a:rPr lang="en-US" dirty="0"/>
              <a:t>Everyone deserves to be heard.</a:t>
            </a:r>
            <a:endParaRPr lang="en-US" dirty="0">
              <a:ea typeface="Calibri" panose="020F0502020204030204" pitchFamily="34" charset="0"/>
              <a:cs typeface="Calibri" panose="020F0502020204030204" pitchFamily="34" charset="0"/>
            </a:endParaRPr>
          </a:p>
          <a:p>
            <a:pPr marL="742315" lvl="1" indent="-285115"/>
            <a:r>
              <a:rPr lang="en-US" dirty="0"/>
              <a:t>We will strive to be supportive and encouraging of others.</a:t>
            </a:r>
            <a:endParaRPr lang="en-US" dirty="0">
              <a:ea typeface="Calibri" panose="020F0502020204030204" pitchFamily="34" charset="0"/>
              <a:cs typeface="Calibri" panose="020F0502020204030204" pitchFamily="34" charset="0"/>
            </a:endParaRPr>
          </a:p>
          <a:p>
            <a:pPr marL="742315" lvl="1" indent="-285115"/>
            <a:r>
              <a:rPr lang="en-US" dirty="0"/>
              <a:t>There is no such thing as a stupid question or one “right” answer.</a:t>
            </a:r>
            <a:endParaRPr lang="en-US" dirty="0">
              <a:ea typeface="Calibri" panose="020F0502020204030204" pitchFamily="34" charset="0"/>
              <a:cs typeface="Calibri" panose="020F0502020204030204" pitchFamily="34" charset="0"/>
            </a:endParaRPr>
          </a:p>
          <a:p>
            <a:pPr marL="742315" lvl="1" indent="-285115"/>
            <a:r>
              <a:rPr lang="en-US" dirty="0"/>
              <a:t>Attendance is important and expected at all sessions.</a:t>
            </a:r>
            <a:endParaRPr lang="en-US" dirty="0">
              <a:ea typeface="Calibri" panose="020F0502020204030204" pitchFamily="34" charset="0"/>
              <a:cs typeface="Calibri" panose="020F0502020204030204" pitchFamily="34" charset="0"/>
            </a:endParaRPr>
          </a:p>
          <a:p>
            <a:pPr marL="742315" lvl="1" indent="-285115"/>
            <a:r>
              <a:rPr lang="en-US" dirty="0"/>
              <a:t>No cell phones and try to limit interruptions. </a:t>
            </a:r>
            <a:endParaRPr lang="en-US" dirty="0">
              <a:ea typeface="Calibri" panose="020F0502020204030204" pitchFamily="34" charset="0"/>
              <a:cs typeface="Calibri" panose="020F0502020204030204" pitchFamily="34" charset="0"/>
            </a:endParaRPr>
          </a:p>
          <a:p>
            <a:pPr marL="742315" lvl="1" indent="-285115"/>
            <a:r>
              <a:rPr lang="en-US" dirty="0"/>
              <a:t>Mute yourself when not talking.</a:t>
            </a:r>
            <a:endParaRPr lang="en-US" dirty="0">
              <a:ea typeface="Calibri" panose="020F0502020204030204" pitchFamily="34" charset="0"/>
              <a:cs typeface="Calibri" panose="020F0502020204030204" pitchFamily="34" charset="0"/>
            </a:endParaRPr>
          </a:p>
          <a:p>
            <a:pPr marL="342265" indent="-342265"/>
            <a:endParaRPr lang="en-US" dirty="0">
              <a:solidFill>
                <a:srgbClr val="FF0000"/>
              </a:solidFill>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52802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itle 6"/>
          <p:cNvSpPr txBox="1">
            <a:spLocks noGrp="1"/>
          </p:cNvSpPr>
          <p:nvPr>
            <p:ph type="title" idx="4294967295"/>
          </p:nvPr>
        </p:nvSpPr>
        <p:spPr>
          <a:xfrm>
            <a:off x="991140" y="2145464"/>
            <a:ext cx="7161719" cy="150810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600" b="1" i="0" u="none" strike="noStrike" kern="1200" cap="none" spc="0" normalizeH="0" baseline="0" noProof="0" dirty="0">
                <a:ln>
                  <a:noFill/>
                </a:ln>
                <a:solidFill>
                  <a:srgbClr val="36363D"/>
                </a:solidFill>
                <a:effectLst/>
                <a:uLnTx/>
                <a:uFillTx/>
                <a:latin typeface="Calibri" panose="020F0502020204030204" pitchFamily="34" charset="0"/>
                <a:ea typeface="+mn-ea"/>
                <a:cs typeface="Calibri" panose="020F0502020204030204" pitchFamily="34" charset="0"/>
              </a:rPr>
              <a:t>Session 1: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600" b="1" i="0" u="none" strike="noStrike" kern="1200" cap="none" spc="0" normalizeH="0" baseline="0" noProof="0" dirty="0">
                <a:ln>
                  <a:noFill/>
                </a:ln>
                <a:solidFill>
                  <a:srgbClr val="36363D"/>
                </a:solidFill>
                <a:effectLst/>
                <a:uLnTx/>
                <a:uFillTx/>
                <a:latin typeface="Calibri" panose="020F0502020204030204" pitchFamily="34" charset="0"/>
                <a:ea typeface="+mn-ea"/>
                <a:cs typeface="Calibri" panose="020F0502020204030204" pitchFamily="34" charset="0"/>
              </a:rPr>
              <a:t>Parenting Positively</a:t>
            </a:r>
          </a:p>
        </p:txBody>
      </p:sp>
    </p:spTree>
    <p:extLst>
      <p:ext uri="{BB962C8B-B14F-4D97-AF65-F5344CB8AC3E}">
        <p14:creationId xmlns:p14="http://schemas.microsoft.com/office/powerpoint/2010/main" val="3522782635"/>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051956-96DB-4A10-BE97-E076E5040CC8}"/>
              </a:ext>
            </a:extLst>
          </p:cNvPr>
          <p:cNvSpPr>
            <a:spLocks noGrp="1"/>
          </p:cNvSpPr>
          <p:nvPr>
            <p:ph type="title"/>
          </p:nvPr>
        </p:nvSpPr>
        <p:spPr>
          <a:xfrm>
            <a:off x="457200" y="301625"/>
            <a:ext cx="8229600" cy="857250"/>
          </a:xfrm>
        </p:spPr>
        <p:txBody>
          <a:bodyPr/>
          <a:lstStyle/>
          <a:p>
            <a:r>
              <a:rPr lang="en-US" sz="4400" dirty="0"/>
              <a:t>Parking Lot</a:t>
            </a:r>
          </a:p>
        </p:txBody>
      </p:sp>
      <p:sp>
        <p:nvSpPr>
          <p:cNvPr id="3" name="Text Placeholder 2">
            <a:extLst>
              <a:ext uri="{FF2B5EF4-FFF2-40B4-BE49-F238E27FC236}">
                <a16:creationId xmlns:a16="http://schemas.microsoft.com/office/drawing/2014/main" id="{8D0AC160-5581-4978-87B6-59AAFDE293E3}"/>
              </a:ext>
            </a:extLst>
          </p:cNvPr>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330216229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7FFCC-36AF-4550-8811-69197E173AFA}"/>
              </a:ext>
            </a:extLst>
          </p:cNvPr>
          <p:cNvSpPr>
            <a:spLocks noGrp="1"/>
          </p:cNvSpPr>
          <p:nvPr>
            <p:ph type="title"/>
          </p:nvPr>
        </p:nvSpPr>
        <p:spPr/>
        <p:txBody>
          <a:bodyPr/>
          <a:lstStyle/>
          <a:p>
            <a:r>
              <a:rPr lang="en-US" dirty="0"/>
              <a:t>Icebreaker 1</a:t>
            </a:r>
          </a:p>
        </p:txBody>
      </p:sp>
      <p:sp>
        <p:nvSpPr>
          <p:cNvPr id="3" name="Text Placeholder 2">
            <a:extLst>
              <a:ext uri="{FF2B5EF4-FFF2-40B4-BE49-F238E27FC236}">
                <a16:creationId xmlns:a16="http://schemas.microsoft.com/office/drawing/2014/main" id="{BA9BDFBF-1B88-4BD1-B904-FE2866ED3368}"/>
              </a:ext>
            </a:extLst>
          </p:cNvPr>
          <p:cNvSpPr>
            <a:spLocks noGrp="1"/>
          </p:cNvSpPr>
          <p:nvPr>
            <p:ph type="body" sz="quarter" idx="10"/>
          </p:nvPr>
        </p:nvSpPr>
        <p:spPr/>
        <p:txBody>
          <a:bodyPr/>
          <a:lstStyle/>
          <a:p>
            <a:r>
              <a:rPr lang="en-US" dirty="0"/>
              <a:t>Introduce yourself and tell us:</a:t>
            </a:r>
          </a:p>
          <a:p>
            <a:pPr lvl="1"/>
            <a:r>
              <a:rPr lang="en-US" dirty="0"/>
              <a:t>How many children do you have?</a:t>
            </a:r>
          </a:p>
          <a:p>
            <a:pPr lvl="1"/>
            <a:r>
              <a:rPr lang="en-US" dirty="0"/>
              <a:t>Share something positive about your child.</a:t>
            </a:r>
          </a:p>
          <a:p>
            <a:pPr lvl="1"/>
            <a:r>
              <a:rPr lang="en-US" dirty="0"/>
              <a:t>Why did you choose to participant in HeaRT for Parents?</a:t>
            </a:r>
          </a:p>
          <a:p>
            <a:r>
              <a:rPr lang="en-US" dirty="0"/>
              <a:t>We’ll go in this order:</a:t>
            </a:r>
          </a:p>
          <a:p>
            <a:pPr lvl="1"/>
            <a:r>
              <a:rPr lang="en-US" dirty="0">
                <a:solidFill>
                  <a:schemeClr val="accent3"/>
                </a:solidFill>
              </a:rPr>
              <a:t>[List Participant Names]</a:t>
            </a:r>
          </a:p>
          <a:p>
            <a:pPr lvl="1"/>
            <a:r>
              <a:rPr lang="en-US" dirty="0">
                <a:solidFill>
                  <a:schemeClr val="accent3"/>
                </a:solidFill>
              </a:rPr>
              <a:t>[Facilitator Last]</a:t>
            </a:r>
          </a:p>
        </p:txBody>
      </p:sp>
    </p:spTree>
    <p:extLst>
      <p:ext uri="{BB962C8B-B14F-4D97-AF65-F5344CB8AC3E}">
        <p14:creationId xmlns:p14="http://schemas.microsoft.com/office/powerpoint/2010/main" val="1178994632"/>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239C796-CDB5-4636-B570-9A53FD1661BB}"/>
              </a:ext>
            </a:extLst>
          </p:cNvPr>
          <p:cNvSpPr>
            <a:spLocks noGrp="1"/>
          </p:cNvSpPr>
          <p:nvPr>
            <p:ph type="title"/>
          </p:nvPr>
        </p:nvSpPr>
        <p:spPr/>
        <p:txBody>
          <a:bodyPr/>
          <a:lstStyle/>
          <a:p>
            <a:r>
              <a:rPr lang="en-US" dirty="0"/>
              <a:t>Activity: Parenting Pie</a:t>
            </a:r>
          </a:p>
        </p:txBody>
      </p:sp>
      <p:sp>
        <p:nvSpPr>
          <p:cNvPr id="5" name="Text Placeholder 4">
            <a:extLst>
              <a:ext uri="{FF2B5EF4-FFF2-40B4-BE49-F238E27FC236}">
                <a16:creationId xmlns:a16="http://schemas.microsoft.com/office/drawing/2014/main" id="{B0326666-8768-4D96-9DAF-9635103DE7F3}"/>
              </a:ext>
            </a:extLst>
          </p:cNvPr>
          <p:cNvSpPr>
            <a:spLocks noGrp="1"/>
          </p:cNvSpPr>
          <p:nvPr>
            <p:ph type="body" sz="quarter" idx="10"/>
          </p:nvPr>
        </p:nvSpPr>
        <p:spPr>
          <a:xfrm>
            <a:off x="457200" y="1158875"/>
            <a:ext cx="4455042" cy="3341688"/>
          </a:xfrm>
        </p:spPr>
        <p:txBody>
          <a:bodyPr/>
          <a:lstStyle/>
          <a:p>
            <a:pPr marL="0" indent="0">
              <a:buNone/>
            </a:pPr>
            <a:r>
              <a:rPr lang="en-US" dirty="0"/>
              <a:t>Identify the ingredients you think are essential in the recipe for a good parent-child relationship.</a:t>
            </a:r>
          </a:p>
        </p:txBody>
      </p:sp>
      <p:pic>
        <p:nvPicPr>
          <p:cNvPr id="6" name="Picture 5" descr="image of a pie frame">
            <a:extLst>
              <a:ext uri="{FF2B5EF4-FFF2-40B4-BE49-F238E27FC236}">
                <a16:creationId xmlns:a16="http://schemas.microsoft.com/office/drawing/2014/main" id="{0971C2CE-74DA-46D2-8B01-F0C53395BE92}"/>
              </a:ext>
            </a:extLst>
          </p:cNvPr>
          <p:cNvPicPr>
            <a:picLocks noChangeAspect="1"/>
          </p:cNvPicPr>
          <p:nvPr/>
        </p:nvPicPr>
        <p:blipFill>
          <a:blip r:embed="rId2">
            <a:extLst>
              <a:ext uri="{28A0092B-C50C-407E-A947-70E740481C1C}">
                <a14:useLocalDpi xmlns:a14="http://schemas.microsoft.com/office/drawing/2010/main" val="0"/>
              </a:ext>
            </a:extLst>
          </a:blip>
          <a:srcRect t="644" b="644"/>
          <a:stretch/>
        </p:blipFill>
        <p:spPr>
          <a:xfrm>
            <a:off x="5082362" y="1158875"/>
            <a:ext cx="3385315" cy="3341688"/>
          </a:xfrm>
          <a:prstGeom prst="rect">
            <a:avLst/>
          </a:prstGeom>
        </p:spPr>
      </p:pic>
    </p:spTree>
    <p:extLst>
      <p:ext uri="{BB962C8B-B14F-4D97-AF65-F5344CB8AC3E}">
        <p14:creationId xmlns:p14="http://schemas.microsoft.com/office/powerpoint/2010/main" val="300692124"/>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A8B644-E58D-4971-91BD-8CA3E1696C35}"/>
              </a:ext>
            </a:extLst>
          </p:cNvPr>
          <p:cNvSpPr>
            <a:spLocks noGrp="1"/>
          </p:cNvSpPr>
          <p:nvPr>
            <p:ph type="title"/>
          </p:nvPr>
        </p:nvSpPr>
        <p:spPr/>
        <p:txBody>
          <a:bodyPr/>
          <a:lstStyle/>
          <a:p>
            <a:r>
              <a:rPr lang="en-US" dirty="0"/>
              <a:t>Communication Blockers</a:t>
            </a:r>
          </a:p>
        </p:txBody>
      </p:sp>
      <p:pic>
        <p:nvPicPr>
          <p:cNvPr id="8" name="Picture 7" descr="image of a speech bubble">
            <a:extLst>
              <a:ext uri="{FF2B5EF4-FFF2-40B4-BE49-F238E27FC236}">
                <a16:creationId xmlns:a16="http://schemas.microsoft.com/office/drawing/2014/main" id="{B481E7D1-57D4-4FC5-ADF4-17FF586F97B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flipH="1">
            <a:off x="754912" y="989806"/>
            <a:ext cx="3615068" cy="3615068"/>
          </a:xfrm>
          <a:prstGeom prst="rect">
            <a:avLst/>
          </a:prstGeom>
        </p:spPr>
      </p:pic>
      <p:sp>
        <p:nvSpPr>
          <p:cNvPr id="3" name="TextBox 2">
            <a:extLst>
              <a:ext uri="{FF2B5EF4-FFF2-40B4-BE49-F238E27FC236}">
                <a16:creationId xmlns:a16="http://schemas.microsoft.com/office/drawing/2014/main" id="{163362FD-FC39-5732-23FC-CDE02D3C781F}"/>
              </a:ext>
            </a:extLst>
          </p:cNvPr>
          <p:cNvSpPr txBox="1"/>
          <p:nvPr/>
        </p:nvSpPr>
        <p:spPr>
          <a:xfrm rot="21228348">
            <a:off x="1126603" y="1947468"/>
            <a:ext cx="2748580" cy="1107996"/>
          </a:xfrm>
          <a:prstGeom prst="rect">
            <a:avLst/>
          </a:prstGeom>
          <a:noFill/>
        </p:spPr>
        <p:txBody>
          <a:bodyPr wrap="square">
            <a:spAutoFit/>
          </a:bodyPr>
          <a:lstStyle/>
          <a:p>
            <a:pPr algn="ctr">
              <a:buNone/>
            </a:pPr>
            <a:r>
              <a:rPr lang="en-US" sz="2200" b="1" dirty="0">
                <a:solidFill>
                  <a:schemeClr val="bg2"/>
                </a:solidFill>
                <a:effectLst/>
                <a:latin typeface="Calibri" panose="020F0502020204030204" pitchFamily="34" charset="0"/>
                <a:cs typeface="Calibri" panose="020F0502020204030204" pitchFamily="34" charset="0"/>
              </a:rPr>
              <a:t>Look at what you did</a:t>
            </a:r>
          </a:p>
          <a:p>
            <a:pPr algn="ctr">
              <a:buNone/>
            </a:pPr>
            <a:r>
              <a:rPr lang="en-US" sz="2200" b="1" dirty="0">
                <a:solidFill>
                  <a:schemeClr val="bg2"/>
                </a:solidFill>
                <a:effectLst/>
                <a:latin typeface="Calibri" panose="020F0502020204030204" pitchFamily="34" charset="0"/>
                <a:cs typeface="Calibri" panose="020F0502020204030204" pitchFamily="34" charset="0"/>
              </a:rPr>
              <a:t>The car is ruined!</a:t>
            </a:r>
          </a:p>
          <a:p>
            <a:pPr algn="ctr">
              <a:buNone/>
            </a:pPr>
            <a:r>
              <a:rPr lang="en-US" sz="2200" b="1" dirty="0">
                <a:solidFill>
                  <a:schemeClr val="bg2"/>
                </a:solidFill>
                <a:effectLst/>
                <a:latin typeface="Calibri" panose="020F0502020204030204" pitchFamily="34" charset="0"/>
                <a:cs typeface="Calibri" panose="020F0502020204030204" pitchFamily="34" charset="0"/>
              </a:rPr>
              <a:t>It’s all your fault!</a:t>
            </a:r>
          </a:p>
        </p:txBody>
      </p:sp>
      <p:sp>
        <p:nvSpPr>
          <p:cNvPr id="5" name="Text Placeholder 4">
            <a:extLst>
              <a:ext uri="{FF2B5EF4-FFF2-40B4-BE49-F238E27FC236}">
                <a16:creationId xmlns:a16="http://schemas.microsoft.com/office/drawing/2014/main" id="{397668E8-094C-484F-90B2-C802D48124C5}"/>
              </a:ext>
            </a:extLst>
          </p:cNvPr>
          <p:cNvSpPr>
            <a:spLocks noGrp="1"/>
          </p:cNvSpPr>
          <p:nvPr>
            <p:ph type="body" sz="quarter" idx="10"/>
          </p:nvPr>
        </p:nvSpPr>
        <p:spPr>
          <a:xfrm>
            <a:off x="4919330" y="801526"/>
            <a:ext cx="3767470" cy="3615068"/>
          </a:xfrm>
        </p:spPr>
        <p:txBody>
          <a:bodyPr/>
          <a:lstStyle/>
          <a:p>
            <a:pPr marL="0" indent="0">
              <a:buNone/>
            </a:pPr>
            <a:endParaRPr lang="en-US" dirty="0"/>
          </a:p>
          <a:p>
            <a:pPr marL="0" indent="0">
              <a:buNone/>
            </a:pPr>
            <a:r>
              <a:rPr lang="en-US" dirty="0"/>
              <a:t>You will not get any more information from your child about what happened with the car, especially if it was their fault because you are blaming and criticizing.</a:t>
            </a:r>
          </a:p>
          <a:p>
            <a:pPr marL="0" indent="0">
              <a:buNone/>
            </a:pPr>
            <a:endParaRPr lang="en-US" dirty="0"/>
          </a:p>
          <a:p>
            <a:pPr marL="0" indent="0">
              <a:buNone/>
            </a:pPr>
            <a:r>
              <a:rPr lang="en-US" b="1" dirty="0"/>
              <a:t>Alternative Building Block:</a:t>
            </a:r>
          </a:p>
          <a:p>
            <a:pPr marL="0" indent="0">
              <a:buNone/>
            </a:pPr>
            <a:r>
              <a:rPr lang="en-US" dirty="0"/>
              <a:t>What happened to the car?</a:t>
            </a:r>
          </a:p>
          <a:p>
            <a:pPr marL="0" indent="0">
              <a:buNone/>
            </a:pPr>
            <a:endParaRPr lang="en-US" dirty="0"/>
          </a:p>
        </p:txBody>
      </p:sp>
    </p:spTree>
    <p:extLst>
      <p:ext uri="{BB962C8B-B14F-4D97-AF65-F5344CB8AC3E}">
        <p14:creationId xmlns:p14="http://schemas.microsoft.com/office/powerpoint/2010/main" val="1870200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A8B644-E58D-4971-91BD-8CA3E1696C35}"/>
              </a:ext>
            </a:extLst>
          </p:cNvPr>
          <p:cNvSpPr>
            <a:spLocks noGrp="1"/>
          </p:cNvSpPr>
          <p:nvPr>
            <p:ph type="title"/>
          </p:nvPr>
        </p:nvSpPr>
        <p:spPr/>
        <p:txBody>
          <a:bodyPr/>
          <a:lstStyle/>
          <a:p>
            <a:r>
              <a:rPr lang="en-US" dirty="0"/>
              <a:t>Communication Blockers </a:t>
            </a:r>
          </a:p>
        </p:txBody>
      </p:sp>
      <p:pic>
        <p:nvPicPr>
          <p:cNvPr id="3" name="Picture 2" descr="image of a speech bubble">
            <a:extLst>
              <a:ext uri="{FF2B5EF4-FFF2-40B4-BE49-F238E27FC236}">
                <a16:creationId xmlns:a16="http://schemas.microsoft.com/office/drawing/2014/main" id="{5B96DB4E-30E7-FEE1-3F0F-4AD2F15DD87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flipH="1">
            <a:off x="754911" y="502126"/>
            <a:ext cx="4165431" cy="3615068"/>
          </a:xfrm>
          <a:prstGeom prst="rect">
            <a:avLst/>
          </a:prstGeom>
        </p:spPr>
      </p:pic>
      <p:sp>
        <p:nvSpPr>
          <p:cNvPr id="6" name="TextBox 5">
            <a:extLst>
              <a:ext uri="{FF2B5EF4-FFF2-40B4-BE49-F238E27FC236}">
                <a16:creationId xmlns:a16="http://schemas.microsoft.com/office/drawing/2014/main" id="{F0FE0058-C8B9-6A61-2C45-5A5CF903078B}"/>
              </a:ext>
            </a:extLst>
          </p:cNvPr>
          <p:cNvSpPr txBox="1"/>
          <p:nvPr/>
        </p:nvSpPr>
        <p:spPr>
          <a:xfrm>
            <a:off x="1212239" y="1506280"/>
            <a:ext cx="2957716" cy="1323439"/>
          </a:xfrm>
          <a:prstGeom prst="rect">
            <a:avLst/>
          </a:prstGeom>
          <a:noFill/>
        </p:spPr>
        <p:txBody>
          <a:bodyPr wrap="square">
            <a:spAutoFit/>
          </a:bodyPr>
          <a:lstStyle/>
          <a:p>
            <a:pPr algn="ctr"/>
            <a:r>
              <a:rPr lang="en-US" sz="2000" b="1" dirty="0">
                <a:solidFill>
                  <a:schemeClr val="bg2"/>
                </a:solidFill>
                <a:latin typeface="Calibri" panose="020F0502020204030204" pitchFamily="34" charset="0"/>
                <a:cs typeface="Calibri" panose="020F0502020204030204" pitchFamily="34" charset="0"/>
              </a:rPr>
              <a:t>You sound very frustrated and disappointed. I am wiling to listen if you want to talk about it.</a:t>
            </a:r>
          </a:p>
        </p:txBody>
      </p:sp>
      <p:sp>
        <p:nvSpPr>
          <p:cNvPr id="5" name="Text Placeholder 4">
            <a:extLst>
              <a:ext uri="{FF2B5EF4-FFF2-40B4-BE49-F238E27FC236}">
                <a16:creationId xmlns:a16="http://schemas.microsoft.com/office/drawing/2014/main" id="{397668E8-094C-484F-90B2-C802D48124C5}"/>
              </a:ext>
            </a:extLst>
          </p:cNvPr>
          <p:cNvSpPr>
            <a:spLocks noGrp="1"/>
          </p:cNvSpPr>
          <p:nvPr>
            <p:ph type="body" sz="quarter" idx="10"/>
          </p:nvPr>
        </p:nvSpPr>
        <p:spPr>
          <a:xfrm>
            <a:off x="4749208" y="1158875"/>
            <a:ext cx="3937591" cy="3341688"/>
          </a:xfrm>
        </p:spPr>
        <p:txBody>
          <a:bodyPr/>
          <a:lstStyle/>
          <a:p>
            <a:pPr marL="0" indent="0">
              <a:buNone/>
            </a:pPr>
            <a:r>
              <a:rPr lang="en-US" dirty="0"/>
              <a:t>The parent has left the door open for the child to talk more, but they are not forcing conversation.</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437655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A8B644-E58D-4971-91BD-8CA3E1696C35}"/>
              </a:ext>
            </a:extLst>
          </p:cNvPr>
          <p:cNvSpPr>
            <a:spLocks noGrp="1"/>
          </p:cNvSpPr>
          <p:nvPr>
            <p:ph type="title"/>
          </p:nvPr>
        </p:nvSpPr>
        <p:spPr/>
        <p:txBody>
          <a:bodyPr/>
          <a:lstStyle/>
          <a:p>
            <a:r>
              <a:rPr lang="en-US" dirty="0"/>
              <a:t>Communication Blockers  </a:t>
            </a:r>
          </a:p>
        </p:txBody>
      </p:sp>
      <p:pic>
        <p:nvPicPr>
          <p:cNvPr id="3" name="Picture 2" descr="image of speech bubble">
            <a:extLst>
              <a:ext uri="{FF2B5EF4-FFF2-40B4-BE49-F238E27FC236}">
                <a16:creationId xmlns:a16="http://schemas.microsoft.com/office/drawing/2014/main" id="{9F97459C-39F2-4F52-9799-4E2F45AE286A}"/>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flipH="1">
            <a:off x="457200" y="761343"/>
            <a:ext cx="3620813" cy="3620813"/>
          </a:xfrm>
          <a:prstGeom prst="rect">
            <a:avLst/>
          </a:prstGeom>
        </p:spPr>
      </p:pic>
      <p:sp>
        <p:nvSpPr>
          <p:cNvPr id="6" name="TextBox 5">
            <a:extLst>
              <a:ext uri="{FF2B5EF4-FFF2-40B4-BE49-F238E27FC236}">
                <a16:creationId xmlns:a16="http://schemas.microsoft.com/office/drawing/2014/main" id="{E777B2A2-BB65-0382-0E01-E604CDECB006}"/>
              </a:ext>
            </a:extLst>
          </p:cNvPr>
          <p:cNvSpPr txBox="1"/>
          <p:nvPr/>
        </p:nvSpPr>
        <p:spPr>
          <a:xfrm>
            <a:off x="772508" y="1755229"/>
            <a:ext cx="3053256" cy="1154162"/>
          </a:xfrm>
          <a:prstGeom prst="rect">
            <a:avLst/>
          </a:prstGeom>
          <a:noFill/>
        </p:spPr>
        <p:txBody>
          <a:bodyPr wrap="square">
            <a:spAutoFit/>
          </a:bodyPr>
          <a:lstStyle/>
          <a:p>
            <a:pPr algn="ctr">
              <a:buNone/>
            </a:pPr>
            <a:r>
              <a:rPr lang="en-US" sz="2300" b="1" dirty="0">
                <a:solidFill>
                  <a:srgbClr val="36363D"/>
                </a:solidFill>
                <a:effectLst/>
                <a:latin typeface="Calibri" panose="020F0502020204030204" pitchFamily="34" charset="0"/>
                <a:cs typeface="Calibri" panose="020F0502020204030204" pitchFamily="34" charset="0"/>
              </a:rPr>
              <a:t>I should not have to tell you—you ought to see how important that is!</a:t>
            </a:r>
          </a:p>
        </p:txBody>
      </p:sp>
      <p:sp>
        <p:nvSpPr>
          <p:cNvPr id="5" name="Text Placeholder 4">
            <a:extLst>
              <a:ext uri="{FF2B5EF4-FFF2-40B4-BE49-F238E27FC236}">
                <a16:creationId xmlns:a16="http://schemas.microsoft.com/office/drawing/2014/main" id="{397668E8-094C-484F-90B2-C802D48124C5}"/>
              </a:ext>
            </a:extLst>
          </p:cNvPr>
          <p:cNvSpPr>
            <a:spLocks noGrp="1"/>
          </p:cNvSpPr>
          <p:nvPr>
            <p:ph type="body" sz="quarter" idx="10"/>
          </p:nvPr>
        </p:nvSpPr>
        <p:spPr>
          <a:xfrm>
            <a:off x="4572000" y="1158875"/>
            <a:ext cx="4114800" cy="3341688"/>
          </a:xfrm>
        </p:spPr>
        <p:txBody>
          <a:bodyPr/>
          <a:lstStyle/>
          <a:p>
            <a:pPr marL="0" indent="0">
              <a:buNone/>
            </a:pPr>
            <a:r>
              <a:rPr lang="en-US" dirty="0">
                <a:solidFill>
                  <a:srgbClr val="36363D"/>
                </a:solidFill>
              </a:rPr>
              <a:t>This is an example of criticizing. Avoid saying “you ought to” or “you should.”</a:t>
            </a:r>
          </a:p>
          <a:p>
            <a:pPr marL="0" indent="0">
              <a:buNone/>
            </a:pPr>
            <a:endParaRPr lang="en-US" dirty="0">
              <a:solidFill>
                <a:srgbClr val="36363D"/>
              </a:solidFill>
            </a:endParaRPr>
          </a:p>
          <a:p>
            <a:pPr marL="0" indent="0">
              <a:buNone/>
            </a:pPr>
            <a:r>
              <a:rPr lang="en-US" b="1" dirty="0">
                <a:solidFill>
                  <a:srgbClr val="36363D"/>
                </a:solidFill>
              </a:rPr>
              <a:t>Alternative Building Block:</a:t>
            </a:r>
          </a:p>
          <a:p>
            <a:pPr marL="0" indent="0">
              <a:buNone/>
            </a:pPr>
            <a:r>
              <a:rPr lang="en-US" dirty="0">
                <a:solidFill>
                  <a:srgbClr val="36363D"/>
                </a:solidFill>
              </a:rPr>
              <a:t>This is very important and means a lot to me.</a:t>
            </a:r>
          </a:p>
          <a:p>
            <a:pPr marL="0" indent="0">
              <a:buNone/>
            </a:pPr>
            <a:endParaRPr lang="en-US" dirty="0">
              <a:solidFill>
                <a:srgbClr val="36363D"/>
              </a:solidFill>
            </a:endParaRPr>
          </a:p>
        </p:txBody>
      </p:sp>
    </p:spTree>
    <p:extLst>
      <p:ext uri="{BB962C8B-B14F-4D97-AF65-F5344CB8AC3E}">
        <p14:creationId xmlns:p14="http://schemas.microsoft.com/office/powerpoint/2010/main" val="17289511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A8B644-E58D-4971-91BD-8CA3E1696C35}"/>
              </a:ext>
            </a:extLst>
          </p:cNvPr>
          <p:cNvSpPr>
            <a:spLocks noGrp="1"/>
          </p:cNvSpPr>
          <p:nvPr>
            <p:ph type="title"/>
          </p:nvPr>
        </p:nvSpPr>
        <p:spPr/>
        <p:txBody>
          <a:bodyPr/>
          <a:lstStyle/>
          <a:p>
            <a:r>
              <a:rPr lang="en-US" dirty="0"/>
              <a:t>Communication Blockers   </a:t>
            </a:r>
          </a:p>
        </p:txBody>
      </p:sp>
      <p:pic>
        <p:nvPicPr>
          <p:cNvPr id="3" name="Picture 2" descr="image of speech bubble ">
            <a:extLst>
              <a:ext uri="{FF2B5EF4-FFF2-40B4-BE49-F238E27FC236}">
                <a16:creationId xmlns:a16="http://schemas.microsoft.com/office/drawing/2014/main" id="{63C0495D-FA32-330F-9A38-65C8030A11E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flipH="1">
            <a:off x="457200" y="761343"/>
            <a:ext cx="3620813" cy="3620813"/>
          </a:xfrm>
          <a:prstGeom prst="rect">
            <a:avLst/>
          </a:prstGeom>
        </p:spPr>
      </p:pic>
      <p:sp>
        <p:nvSpPr>
          <p:cNvPr id="6" name="TextBox 5">
            <a:extLst>
              <a:ext uri="{FF2B5EF4-FFF2-40B4-BE49-F238E27FC236}">
                <a16:creationId xmlns:a16="http://schemas.microsoft.com/office/drawing/2014/main" id="{796F5FD7-3E2F-2DA9-D068-2D7BA3FA7780}"/>
              </a:ext>
            </a:extLst>
          </p:cNvPr>
          <p:cNvSpPr txBox="1"/>
          <p:nvPr/>
        </p:nvSpPr>
        <p:spPr>
          <a:xfrm>
            <a:off x="772508" y="1618593"/>
            <a:ext cx="3053256" cy="1446550"/>
          </a:xfrm>
          <a:prstGeom prst="rect">
            <a:avLst/>
          </a:prstGeom>
          <a:noFill/>
        </p:spPr>
        <p:txBody>
          <a:bodyPr wrap="square">
            <a:spAutoFit/>
          </a:bodyPr>
          <a:lstStyle/>
          <a:p>
            <a:pPr algn="ctr"/>
            <a:r>
              <a:rPr lang="en-US" sz="2200" b="1" dirty="0">
                <a:solidFill>
                  <a:srgbClr val="36363D"/>
                </a:solidFill>
                <a:latin typeface="Calibri" panose="020F0502020204030204" pitchFamily="34" charset="0"/>
                <a:cs typeface="Calibri" panose="020F0502020204030204" pitchFamily="34" charset="0"/>
              </a:rPr>
              <a:t>You cross your arms, tap your foot, and stand in front of your child, glaring at them.</a:t>
            </a:r>
          </a:p>
        </p:txBody>
      </p:sp>
      <p:sp>
        <p:nvSpPr>
          <p:cNvPr id="5" name="Text Placeholder 4">
            <a:extLst>
              <a:ext uri="{FF2B5EF4-FFF2-40B4-BE49-F238E27FC236}">
                <a16:creationId xmlns:a16="http://schemas.microsoft.com/office/drawing/2014/main" id="{397668E8-094C-484F-90B2-C802D48124C5}"/>
              </a:ext>
            </a:extLst>
          </p:cNvPr>
          <p:cNvSpPr>
            <a:spLocks noGrp="1"/>
          </p:cNvSpPr>
          <p:nvPr>
            <p:ph type="body" sz="quarter" idx="10"/>
          </p:nvPr>
        </p:nvSpPr>
        <p:spPr>
          <a:xfrm>
            <a:off x="4078013" y="646800"/>
            <a:ext cx="4802941" cy="4382157"/>
          </a:xfrm>
        </p:spPr>
        <p:txBody>
          <a:bodyPr/>
          <a:lstStyle/>
          <a:p>
            <a:pPr marL="0" indent="0">
              <a:buNone/>
            </a:pPr>
            <a:r>
              <a:rPr lang="en-US" dirty="0"/>
              <a:t>This nonverbal communication here is being done in a critical manner and the message the parent is trying to get across is unclear and confusing.</a:t>
            </a:r>
          </a:p>
          <a:p>
            <a:pPr marL="0" indent="0">
              <a:buNone/>
            </a:pPr>
            <a:endParaRPr lang="en-US" dirty="0"/>
          </a:p>
          <a:p>
            <a:pPr marL="0" indent="0">
              <a:buNone/>
            </a:pPr>
            <a:r>
              <a:rPr lang="en-US" b="1" dirty="0"/>
              <a:t>Alternative Building Block:</a:t>
            </a:r>
          </a:p>
          <a:p>
            <a:r>
              <a:rPr lang="en-US" dirty="0"/>
              <a:t>When talking or listening to your child, it is best to maintain an open posture (e.g., open arms, body facing child, eye contact).</a:t>
            </a:r>
          </a:p>
          <a:p>
            <a:r>
              <a:rPr lang="en-US" dirty="0"/>
              <a:t>If you are upset about something, verbally express that by saying, “I am very upset right now.”</a:t>
            </a:r>
          </a:p>
          <a:p>
            <a:pPr marL="0" indent="0">
              <a:buNone/>
            </a:pPr>
            <a:endParaRPr lang="en-US" dirty="0"/>
          </a:p>
        </p:txBody>
      </p:sp>
    </p:spTree>
    <p:extLst>
      <p:ext uri="{BB962C8B-B14F-4D97-AF65-F5344CB8AC3E}">
        <p14:creationId xmlns:p14="http://schemas.microsoft.com/office/powerpoint/2010/main" val="14124908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EA8B644-E58D-4971-91BD-8CA3E1696C35}"/>
              </a:ext>
            </a:extLst>
          </p:cNvPr>
          <p:cNvSpPr>
            <a:spLocks noGrp="1"/>
          </p:cNvSpPr>
          <p:nvPr>
            <p:ph type="title"/>
          </p:nvPr>
        </p:nvSpPr>
        <p:spPr/>
        <p:txBody>
          <a:bodyPr/>
          <a:lstStyle/>
          <a:p>
            <a:r>
              <a:rPr lang="en-US" dirty="0"/>
              <a:t>Communication Blockers    </a:t>
            </a:r>
          </a:p>
        </p:txBody>
      </p:sp>
      <p:pic>
        <p:nvPicPr>
          <p:cNvPr id="6" name="Picture 5" descr="image of speech bubble ">
            <a:extLst>
              <a:ext uri="{FF2B5EF4-FFF2-40B4-BE49-F238E27FC236}">
                <a16:creationId xmlns:a16="http://schemas.microsoft.com/office/drawing/2014/main" id="{F84CD755-3F69-5CE3-5CF8-5007944952DF}"/>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flipH="1">
            <a:off x="528489" y="665198"/>
            <a:ext cx="3615068" cy="3615068"/>
          </a:xfrm>
          <a:prstGeom prst="rect">
            <a:avLst/>
          </a:prstGeom>
        </p:spPr>
      </p:pic>
      <p:sp>
        <p:nvSpPr>
          <p:cNvPr id="7" name="TextBox 6">
            <a:extLst>
              <a:ext uri="{FF2B5EF4-FFF2-40B4-BE49-F238E27FC236}">
                <a16:creationId xmlns:a16="http://schemas.microsoft.com/office/drawing/2014/main" id="{18EF4CD2-A7A1-0D1D-5520-6BB75119D682}"/>
              </a:ext>
            </a:extLst>
          </p:cNvPr>
          <p:cNvSpPr txBox="1"/>
          <p:nvPr/>
        </p:nvSpPr>
        <p:spPr>
          <a:xfrm rot="21228348">
            <a:off x="802384" y="1581960"/>
            <a:ext cx="2958523" cy="1200329"/>
          </a:xfrm>
          <a:prstGeom prst="rect">
            <a:avLst/>
          </a:prstGeom>
          <a:noFill/>
        </p:spPr>
        <p:txBody>
          <a:bodyPr wrap="square">
            <a:spAutoFit/>
          </a:bodyPr>
          <a:lstStyle/>
          <a:p>
            <a:pPr algn="ctr"/>
            <a:r>
              <a:rPr lang="en-US" sz="2400" b="1" dirty="0">
                <a:solidFill>
                  <a:schemeClr val="bg2"/>
                </a:solidFill>
                <a:latin typeface="Calibri" panose="020F0502020204030204" pitchFamily="34" charset="0"/>
                <a:cs typeface="Calibri" panose="020F0502020204030204" pitchFamily="34" charset="0"/>
              </a:rPr>
              <a:t>It sounds like you had a rough day! Tell me more about it.</a:t>
            </a:r>
          </a:p>
        </p:txBody>
      </p:sp>
      <p:sp>
        <p:nvSpPr>
          <p:cNvPr id="5" name="Text Placeholder 4">
            <a:extLst>
              <a:ext uri="{FF2B5EF4-FFF2-40B4-BE49-F238E27FC236}">
                <a16:creationId xmlns:a16="http://schemas.microsoft.com/office/drawing/2014/main" id="{397668E8-094C-484F-90B2-C802D48124C5}"/>
              </a:ext>
            </a:extLst>
          </p:cNvPr>
          <p:cNvSpPr>
            <a:spLocks noGrp="1"/>
          </p:cNvSpPr>
          <p:nvPr>
            <p:ph type="body" sz="quarter" idx="10"/>
          </p:nvPr>
        </p:nvSpPr>
        <p:spPr>
          <a:xfrm>
            <a:off x="4493623" y="1158875"/>
            <a:ext cx="4193176" cy="3341688"/>
          </a:xfrm>
        </p:spPr>
        <p:txBody>
          <a:bodyPr/>
          <a:lstStyle/>
          <a:p>
            <a:pPr marL="0" indent="0">
              <a:buNone/>
            </a:pPr>
            <a:r>
              <a:rPr lang="en-US" dirty="0"/>
              <a:t>Using open-ended statements or questions will elicit more information from the child.</a:t>
            </a:r>
          </a:p>
          <a:p>
            <a:pPr marL="0" indent="0">
              <a:buNone/>
            </a:pPr>
            <a:endParaRPr lang="en-US" dirty="0"/>
          </a:p>
        </p:txBody>
      </p:sp>
    </p:spTree>
    <p:extLst>
      <p:ext uri="{BB962C8B-B14F-4D97-AF65-F5344CB8AC3E}">
        <p14:creationId xmlns:p14="http://schemas.microsoft.com/office/powerpoint/2010/main" val="422814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5545F-410A-4D5F-851A-3650C29681ED}"/>
              </a:ext>
            </a:extLst>
          </p:cNvPr>
          <p:cNvSpPr>
            <a:spLocks noGrp="1"/>
          </p:cNvSpPr>
          <p:nvPr>
            <p:ph type="title"/>
          </p:nvPr>
        </p:nvSpPr>
        <p:spPr/>
        <p:txBody>
          <a:bodyPr/>
          <a:lstStyle/>
          <a:p>
            <a:r>
              <a:rPr lang="en-US" dirty="0"/>
              <a:t>Communication Blockers     </a:t>
            </a:r>
          </a:p>
        </p:txBody>
      </p:sp>
      <p:pic>
        <p:nvPicPr>
          <p:cNvPr id="4" name="Picture 3" descr="Speech bubble 1: You think your teacher is bad - let me tell you about my boss”">
            <a:extLst>
              <a:ext uri="{FF2B5EF4-FFF2-40B4-BE49-F238E27FC236}">
                <a16:creationId xmlns:a16="http://schemas.microsoft.com/office/drawing/2014/main" id="{40663C66-B877-43DA-8C62-7D8D60BE42F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35175" y="1074882"/>
            <a:ext cx="2307205" cy="1839771"/>
          </a:xfrm>
          <a:prstGeom prst="rect">
            <a:avLst/>
          </a:prstGeom>
        </p:spPr>
      </p:pic>
      <p:pic>
        <p:nvPicPr>
          <p:cNvPr id="6" name="Picture 5" descr="Speech bubble 2 saying “If you do not study, you do not get to use the car this weekend.”">
            <a:extLst>
              <a:ext uri="{FF2B5EF4-FFF2-40B4-BE49-F238E27FC236}">
                <a16:creationId xmlns:a16="http://schemas.microsoft.com/office/drawing/2014/main" id="{A4ED3D80-1AAD-4ABD-A423-F1B2776B970C}"/>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7290" y="3204186"/>
            <a:ext cx="2496243" cy="1573214"/>
          </a:xfrm>
          <a:prstGeom prst="rect">
            <a:avLst/>
          </a:prstGeom>
        </p:spPr>
      </p:pic>
      <p:pic>
        <p:nvPicPr>
          <p:cNvPr id="5" name="Picture 4" descr="Speech bubble 3 saying “We will see about the concert on Saturday - I need to think about it. You did not go where you were supposed to go the last time you went to a concert.”">
            <a:extLst>
              <a:ext uri="{FF2B5EF4-FFF2-40B4-BE49-F238E27FC236}">
                <a16:creationId xmlns:a16="http://schemas.microsoft.com/office/drawing/2014/main" id="{7425AA53-5E84-4709-B365-83842A24500A}"/>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141736" y="901761"/>
            <a:ext cx="2732884" cy="2137340"/>
          </a:xfrm>
          <a:prstGeom prst="rect">
            <a:avLst/>
          </a:prstGeom>
        </p:spPr>
      </p:pic>
      <p:pic>
        <p:nvPicPr>
          <p:cNvPr id="7" name="Picture 6" descr="speech bubble 4 saying “What can I do to help you with this tough decision?”">
            <a:extLst>
              <a:ext uri="{FF2B5EF4-FFF2-40B4-BE49-F238E27FC236}">
                <a16:creationId xmlns:a16="http://schemas.microsoft.com/office/drawing/2014/main" id="{5E13C1F2-9E08-4256-983D-7EB1AE2F14D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578517" y="3221838"/>
            <a:ext cx="2137055" cy="1691601"/>
          </a:xfrm>
          <a:prstGeom prst="rect">
            <a:avLst/>
          </a:prstGeom>
        </p:spPr>
      </p:pic>
      <p:pic>
        <p:nvPicPr>
          <p:cNvPr id="8" name="Picture 7" descr="speech bubble 5 saying “I know I can trust you-you have good judgment.”">
            <a:extLst>
              <a:ext uri="{FF2B5EF4-FFF2-40B4-BE49-F238E27FC236}">
                <a16:creationId xmlns:a16="http://schemas.microsoft.com/office/drawing/2014/main" id="{FBB9115B-8BE3-4CCB-91BD-425459AE7928}"/>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6072265" y="1063843"/>
            <a:ext cx="2488935" cy="1813175"/>
          </a:xfrm>
          <a:prstGeom prst="rect">
            <a:avLst/>
          </a:prstGeom>
        </p:spPr>
      </p:pic>
      <p:pic>
        <p:nvPicPr>
          <p:cNvPr id="9" name="Picture 8" descr="Speech bubble 6 saying “You think you have it bad; you do not know the half of it. When I was your age, I had to buy my own car and pay for eveything myself.”">
            <a:extLst>
              <a:ext uri="{FF2B5EF4-FFF2-40B4-BE49-F238E27FC236}">
                <a16:creationId xmlns:a16="http://schemas.microsoft.com/office/drawing/2014/main" id="{56FC8E5B-435B-412D-A825-54204DC9DB2D}"/>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6290642" y="3037016"/>
            <a:ext cx="2440649" cy="1880597"/>
          </a:xfrm>
          <a:prstGeom prst="rect">
            <a:avLst/>
          </a:prstGeom>
        </p:spPr>
      </p:pic>
    </p:spTree>
    <p:extLst>
      <p:ext uri="{BB962C8B-B14F-4D97-AF65-F5344CB8AC3E}">
        <p14:creationId xmlns:p14="http://schemas.microsoft.com/office/powerpoint/2010/main" val="2395489248"/>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itle 6"/>
          <p:cNvSpPr txBox="1">
            <a:spLocks noGrp="1"/>
          </p:cNvSpPr>
          <p:nvPr>
            <p:ph type="title" idx="4294967295"/>
          </p:nvPr>
        </p:nvSpPr>
        <p:spPr>
          <a:xfrm>
            <a:off x="991140" y="2145464"/>
            <a:ext cx="7161719" cy="150810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600" b="1" i="0" u="none" strike="noStrike" kern="1200" cap="none" spc="0" normalizeH="0" baseline="0" noProof="0" dirty="0">
                <a:ln>
                  <a:noFill/>
                </a:ln>
                <a:solidFill>
                  <a:srgbClr val="36363D"/>
                </a:solidFill>
                <a:effectLst/>
                <a:uLnTx/>
                <a:uFillTx/>
                <a:latin typeface="Calibri" panose="020F0502020204030204" pitchFamily="34" charset="0"/>
                <a:ea typeface="+mn-ea"/>
                <a:cs typeface="Calibri" panose="020F0502020204030204" pitchFamily="34" charset="0"/>
              </a:rPr>
              <a:t>Session 3: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600" b="1" i="0" u="none" strike="noStrike" kern="1200" cap="none" spc="0" normalizeH="0" baseline="0" noProof="0" dirty="0">
                <a:ln>
                  <a:noFill/>
                </a:ln>
                <a:solidFill>
                  <a:srgbClr val="36363D"/>
                </a:solidFill>
                <a:effectLst/>
                <a:uLnTx/>
                <a:uFillTx/>
                <a:latin typeface="Calibri" panose="020F0502020204030204" pitchFamily="34" charset="0"/>
                <a:ea typeface="+mn-ea"/>
                <a:cs typeface="Calibri" panose="020F0502020204030204" pitchFamily="34" charset="0"/>
              </a:rPr>
              <a:t>Parenting By Example</a:t>
            </a:r>
          </a:p>
        </p:txBody>
      </p:sp>
    </p:spTree>
    <p:extLst>
      <p:ext uri="{BB962C8B-B14F-4D97-AF65-F5344CB8AC3E}">
        <p14:creationId xmlns:p14="http://schemas.microsoft.com/office/powerpoint/2010/main" val="306990667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solidFill>
                  <a:srgbClr val="275A70"/>
                </a:solidFill>
              </a:rPr>
              <a:t>Goals of the Healthy Relationships Toolkit for Parents</a:t>
            </a:r>
          </a:p>
        </p:txBody>
      </p:sp>
      <p:sp>
        <p:nvSpPr>
          <p:cNvPr id="3" name="Content Placeholder 2"/>
          <p:cNvSpPr>
            <a:spLocks noGrp="1"/>
          </p:cNvSpPr>
          <p:nvPr>
            <p:ph type="body" sz="quarter" idx="10"/>
          </p:nvPr>
        </p:nvSpPr>
        <p:spPr/>
        <p:txBody>
          <a:bodyPr/>
          <a:lstStyle/>
          <a:p>
            <a:r>
              <a:rPr lang="en-US" dirty="0"/>
              <a:t>Learn how to become better communicators with our children</a:t>
            </a:r>
          </a:p>
          <a:p>
            <a:endParaRPr lang="en-US" dirty="0"/>
          </a:p>
          <a:p>
            <a:r>
              <a:rPr lang="en-US" dirty="0"/>
              <a:t>Build our knowledge and skills so we can communicate our values about relationships to our children</a:t>
            </a:r>
          </a:p>
          <a:p>
            <a:endParaRPr lang="en-US" dirty="0"/>
          </a:p>
          <a:p>
            <a:r>
              <a:rPr lang="en-US" dirty="0"/>
              <a:t>Learn how to prepare our children to build healthy relationships before they start dating</a:t>
            </a:r>
          </a:p>
        </p:txBody>
      </p:sp>
    </p:spTree>
    <p:extLst>
      <p:ext uri="{BB962C8B-B14F-4D97-AF65-F5344CB8AC3E}">
        <p14:creationId xmlns:p14="http://schemas.microsoft.com/office/powerpoint/2010/main" val="1515776713"/>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Characteristics of Healthy Relationships	</a:t>
            </a:r>
          </a:p>
        </p:txBody>
      </p:sp>
      <p:sp>
        <p:nvSpPr>
          <p:cNvPr id="5" name="Text Placeholder 4"/>
          <p:cNvSpPr>
            <a:spLocks noGrp="1"/>
          </p:cNvSpPr>
          <p:nvPr>
            <p:ph type="body" sz="quarter" idx="10"/>
          </p:nvPr>
        </p:nvSpPr>
        <p:spPr/>
        <p:txBody>
          <a:bodyPr/>
          <a:lstStyle/>
          <a:p>
            <a:r>
              <a:rPr lang="en-US" dirty="0"/>
              <a:t>Both partners feel equal power</a:t>
            </a:r>
          </a:p>
          <a:p>
            <a:r>
              <a:rPr lang="en-US" dirty="0"/>
              <a:t>Trust</a:t>
            </a:r>
          </a:p>
          <a:p>
            <a:r>
              <a:rPr lang="en-US" dirty="0"/>
              <a:t>Open and honest communication</a:t>
            </a:r>
          </a:p>
          <a:p>
            <a:r>
              <a:rPr lang="en-US" dirty="0"/>
              <a:t>Respectful interaction styles</a:t>
            </a:r>
          </a:p>
          <a:p>
            <a:r>
              <a:rPr lang="en-US" dirty="0"/>
              <a:t>Space to pursue individual interests</a:t>
            </a:r>
          </a:p>
          <a:p>
            <a:r>
              <a:rPr lang="en-US" dirty="0"/>
              <a:t>Appropriate boundaries</a:t>
            </a:r>
          </a:p>
        </p:txBody>
      </p:sp>
    </p:spTree>
    <p:extLst>
      <p:ext uri="{BB962C8B-B14F-4D97-AF65-F5344CB8AC3E}">
        <p14:creationId xmlns:p14="http://schemas.microsoft.com/office/powerpoint/2010/main" val="1530264725"/>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of Unhealthy Relationships</a:t>
            </a:r>
          </a:p>
        </p:txBody>
      </p:sp>
      <p:sp>
        <p:nvSpPr>
          <p:cNvPr id="3" name="Text Placeholder 2"/>
          <p:cNvSpPr>
            <a:spLocks noGrp="1"/>
          </p:cNvSpPr>
          <p:nvPr>
            <p:ph type="body" sz="quarter" idx="10"/>
          </p:nvPr>
        </p:nvSpPr>
        <p:spPr/>
        <p:txBody>
          <a:bodyPr/>
          <a:lstStyle/>
          <a:p>
            <a:r>
              <a:rPr lang="en-US" dirty="0"/>
              <a:t>One or both partners feels disempowered</a:t>
            </a:r>
          </a:p>
          <a:p>
            <a:r>
              <a:rPr lang="en-US" dirty="0"/>
              <a:t>Absence of trust</a:t>
            </a:r>
          </a:p>
          <a:p>
            <a:r>
              <a:rPr lang="en-US" dirty="0"/>
              <a:t>Poor communication</a:t>
            </a:r>
          </a:p>
          <a:p>
            <a:r>
              <a:rPr lang="en-US" dirty="0"/>
              <a:t>Partners are disrespectful to one another</a:t>
            </a:r>
          </a:p>
          <a:p>
            <a:r>
              <a:rPr lang="en-US" dirty="0"/>
              <a:t>Not enough space is allowed to pursue individual interests</a:t>
            </a:r>
          </a:p>
          <a:p>
            <a:r>
              <a:rPr lang="en-US" dirty="0"/>
              <a:t>Boundaries may be overstepped/disregarded</a:t>
            </a:r>
          </a:p>
        </p:txBody>
      </p:sp>
    </p:spTree>
    <p:extLst>
      <p:ext uri="{BB962C8B-B14F-4D97-AF65-F5344CB8AC3E}">
        <p14:creationId xmlns:p14="http://schemas.microsoft.com/office/powerpoint/2010/main" val="2121191240"/>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4312"/>
            <a:ext cx="8229600" cy="857250"/>
          </a:xfrm>
        </p:spPr>
        <p:txBody>
          <a:bodyPr/>
          <a:lstStyle/>
          <a:p>
            <a:r>
              <a:rPr lang="en-US" dirty="0"/>
              <a:t>What is Teen Dating Violence?</a:t>
            </a:r>
          </a:p>
        </p:txBody>
      </p:sp>
      <p:sp>
        <p:nvSpPr>
          <p:cNvPr id="3" name="Text Placeholder 2"/>
          <p:cNvSpPr>
            <a:spLocks noGrp="1"/>
          </p:cNvSpPr>
          <p:nvPr>
            <p:ph type="body" sz="quarter" idx="10"/>
          </p:nvPr>
        </p:nvSpPr>
        <p:spPr/>
        <p:txBody>
          <a:bodyPr/>
          <a:lstStyle/>
          <a:p>
            <a:r>
              <a:rPr lang="en-US" dirty="0"/>
              <a:t>Specific type of unhealthy relationship</a:t>
            </a:r>
          </a:p>
          <a:p>
            <a:r>
              <a:rPr lang="en-US" dirty="0"/>
              <a:t>Includes actual or threatened harm</a:t>
            </a:r>
          </a:p>
          <a:p>
            <a:r>
              <a:rPr lang="en-US" dirty="0"/>
              <a:t>Can be:</a:t>
            </a:r>
          </a:p>
          <a:p>
            <a:pPr lvl="1"/>
            <a:r>
              <a:rPr lang="en-US" dirty="0"/>
              <a:t>Physical</a:t>
            </a:r>
          </a:p>
          <a:p>
            <a:pPr lvl="1"/>
            <a:r>
              <a:rPr lang="en-US" dirty="0"/>
              <a:t>Sexual</a:t>
            </a:r>
          </a:p>
          <a:p>
            <a:pPr lvl="1"/>
            <a:r>
              <a:rPr lang="en-US" dirty="0"/>
              <a:t>Emotional (psychological/verbal)</a:t>
            </a:r>
          </a:p>
          <a:p>
            <a:pPr lvl="1"/>
            <a:r>
              <a:rPr lang="en-US" dirty="0"/>
              <a:t>Stalking</a:t>
            </a:r>
          </a:p>
        </p:txBody>
      </p:sp>
    </p:spTree>
    <p:extLst>
      <p:ext uri="{BB962C8B-B14F-4D97-AF65-F5344CB8AC3E}">
        <p14:creationId xmlns:p14="http://schemas.microsoft.com/office/powerpoint/2010/main" val="513120551"/>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Teen Dating Violence</a:t>
            </a:r>
          </a:p>
        </p:txBody>
      </p:sp>
      <p:sp>
        <p:nvSpPr>
          <p:cNvPr id="3" name="Text Placeholder 2"/>
          <p:cNvSpPr>
            <a:spLocks noGrp="1"/>
          </p:cNvSpPr>
          <p:nvPr>
            <p:ph type="body" sz="quarter" idx="10"/>
          </p:nvPr>
        </p:nvSpPr>
        <p:spPr/>
        <p:txBody>
          <a:bodyPr/>
          <a:lstStyle/>
          <a:p>
            <a:r>
              <a:rPr lang="en-US" dirty="0"/>
              <a:t>Occurs in “dating” relationships</a:t>
            </a:r>
          </a:p>
          <a:p>
            <a:pPr lvl="1"/>
            <a:r>
              <a:rPr lang="en-US" dirty="0"/>
              <a:t>Current or former partner, boyfriend, girlfriend, or someone wanting a romantic relationship</a:t>
            </a:r>
          </a:p>
          <a:p>
            <a:r>
              <a:rPr lang="en-US" dirty="0"/>
              <a:t>Can occur among heterosexual or same-sex couples</a:t>
            </a:r>
          </a:p>
          <a:p>
            <a:r>
              <a:rPr lang="en-US" dirty="0"/>
              <a:t>Can occur in person or electronically</a:t>
            </a:r>
          </a:p>
        </p:txBody>
      </p:sp>
    </p:spTree>
    <p:extLst>
      <p:ext uri="{BB962C8B-B14F-4D97-AF65-F5344CB8AC3E}">
        <p14:creationId xmlns:p14="http://schemas.microsoft.com/office/powerpoint/2010/main" val="2091790153"/>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F549BA4-5415-4810-859B-EEAF86EDADE7}"/>
              </a:ext>
            </a:extLst>
          </p:cNvPr>
          <p:cNvSpPr>
            <a:spLocks noGrp="1"/>
          </p:cNvSpPr>
          <p:nvPr>
            <p:ph type="title"/>
          </p:nvPr>
        </p:nvSpPr>
        <p:spPr>
          <a:xfrm>
            <a:off x="457200" y="205979"/>
            <a:ext cx="8229600" cy="857250"/>
          </a:xfrm>
        </p:spPr>
        <p:txBody>
          <a:bodyPr/>
          <a:lstStyle/>
          <a:p>
            <a:r>
              <a:rPr lang="en-US" dirty="0"/>
              <a:t>Are these red, yellow, or green light behaviors?</a:t>
            </a:r>
          </a:p>
        </p:txBody>
      </p:sp>
      <p:pic>
        <p:nvPicPr>
          <p:cNvPr id="6" name="Picture 5" descr="image of traffic lights referencing red as stop, yellow as caution and green as go. ">
            <a:extLst>
              <a:ext uri="{FF2B5EF4-FFF2-40B4-BE49-F238E27FC236}">
                <a16:creationId xmlns:a16="http://schemas.microsoft.com/office/drawing/2014/main" id="{698B2B4D-5B06-4F30-881B-EEFAB10B389A}"/>
              </a:ext>
            </a:extLst>
          </p:cNvPr>
          <p:cNvPicPr>
            <a:picLocks noChangeAspect="1"/>
          </p:cNvPicPr>
          <p:nvPr/>
        </p:nvPicPr>
        <p:blipFill>
          <a:blip r:embed="rId2"/>
          <a:stretch>
            <a:fillRect/>
          </a:stretch>
        </p:blipFill>
        <p:spPr>
          <a:xfrm>
            <a:off x="988830" y="761829"/>
            <a:ext cx="7036867" cy="4056814"/>
          </a:xfrm>
          <a:prstGeom prst="rect">
            <a:avLst/>
          </a:prstGeom>
        </p:spPr>
      </p:pic>
    </p:spTree>
    <p:extLst>
      <p:ext uri="{BB962C8B-B14F-4D97-AF65-F5344CB8AC3E}">
        <p14:creationId xmlns:p14="http://schemas.microsoft.com/office/powerpoint/2010/main" val="994051381"/>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035F01-933C-1D0F-F1D6-C751847D3058}"/>
              </a:ext>
            </a:extLst>
          </p:cNvPr>
          <p:cNvSpPr>
            <a:spLocks noGrp="1"/>
          </p:cNvSpPr>
          <p:nvPr>
            <p:ph type="title"/>
          </p:nvPr>
        </p:nvSpPr>
        <p:spPr>
          <a:xfrm>
            <a:off x="457200" y="-857250"/>
            <a:ext cx="8229600" cy="857250"/>
          </a:xfrm>
        </p:spPr>
        <p:txBody>
          <a:bodyPr anchor="b" anchorCtr="0"/>
          <a:lstStyle/>
          <a:p>
            <a:r>
              <a:rPr lang="en-US" dirty="0"/>
              <a:t>S3 Supplementary Slides – Traffic lights</a:t>
            </a:r>
          </a:p>
        </p:txBody>
      </p:sp>
      <p:pic>
        <p:nvPicPr>
          <p:cNvPr id="4" name="Picture 3" descr="image of speech bubbles featuring positive reinforcement: &#10;- Talk to each other&#10;- Support each other&#10;- Share feelings&#10;- Trust each other&#10;- Feel happy around the person&#10;- Have freedom within the relationship">
            <a:extLst>
              <a:ext uri="{FF2B5EF4-FFF2-40B4-BE49-F238E27FC236}">
                <a16:creationId xmlns:a16="http://schemas.microsoft.com/office/drawing/2014/main" id="{2F2D4557-7AF3-4F63-A3EE-6FAA24DB805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30324" y="0"/>
            <a:ext cx="6321511" cy="5143500"/>
          </a:xfrm>
          <a:prstGeom prst="rect">
            <a:avLst/>
          </a:prstGeom>
        </p:spPr>
      </p:pic>
    </p:spTree>
    <p:extLst>
      <p:ext uri="{BB962C8B-B14F-4D97-AF65-F5344CB8AC3E}">
        <p14:creationId xmlns:p14="http://schemas.microsoft.com/office/powerpoint/2010/main" val="1055947138"/>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D760A-EE1F-CD15-A0AC-2DD2CF98E070}"/>
              </a:ext>
            </a:extLst>
          </p:cNvPr>
          <p:cNvSpPr>
            <a:spLocks noGrp="1"/>
          </p:cNvSpPr>
          <p:nvPr>
            <p:ph type="title"/>
          </p:nvPr>
        </p:nvSpPr>
        <p:spPr>
          <a:xfrm>
            <a:off x="457200" y="-857250"/>
            <a:ext cx="8229600" cy="857250"/>
          </a:xfrm>
        </p:spPr>
        <p:txBody>
          <a:bodyPr anchor="b" anchorCtr="0"/>
          <a:lstStyle/>
          <a:p>
            <a:r>
              <a:rPr lang="en-US" dirty="0"/>
              <a:t>S3 Supplementary Slides – Traffic lights continued</a:t>
            </a:r>
          </a:p>
        </p:txBody>
      </p:sp>
      <p:pic>
        <p:nvPicPr>
          <p:cNvPr id="4" name="Picture 3" descr="image of speech bubbles featuring positive and negative attributes: &#10;- Have more good times than bad&#10;- Do things together&#10;- Embarrasses you&#10;- Have fun together&#10;- Encourage other friendships&#10;- is annoying at times">
            <a:extLst>
              <a:ext uri="{FF2B5EF4-FFF2-40B4-BE49-F238E27FC236}">
                <a16:creationId xmlns:a16="http://schemas.microsoft.com/office/drawing/2014/main" id="{019E4F87-F22E-4F0C-967C-B3BB0C58D280}"/>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345100" y="0"/>
            <a:ext cx="6453799" cy="5143500"/>
          </a:xfrm>
          <a:prstGeom prst="rect">
            <a:avLst/>
          </a:prstGeom>
        </p:spPr>
      </p:pic>
    </p:spTree>
    <p:extLst>
      <p:ext uri="{BB962C8B-B14F-4D97-AF65-F5344CB8AC3E}">
        <p14:creationId xmlns:p14="http://schemas.microsoft.com/office/powerpoint/2010/main" val="3739454021"/>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3DF8DA-9F64-ECCD-60BB-B5696F64E5E6}"/>
              </a:ext>
            </a:extLst>
          </p:cNvPr>
          <p:cNvSpPr>
            <a:spLocks noGrp="1"/>
          </p:cNvSpPr>
          <p:nvPr>
            <p:ph type="title"/>
          </p:nvPr>
        </p:nvSpPr>
        <p:spPr>
          <a:xfrm>
            <a:off x="457200" y="-857250"/>
            <a:ext cx="8229600" cy="857250"/>
          </a:xfrm>
        </p:spPr>
        <p:txBody>
          <a:bodyPr anchor="b" anchorCtr="0"/>
          <a:lstStyle/>
          <a:p>
            <a:r>
              <a:rPr lang="en-US" dirty="0"/>
              <a:t>S3 Supplementary Slides - negative attributes</a:t>
            </a:r>
          </a:p>
        </p:txBody>
      </p:sp>
      <p:pic>
        <p:nvPicPr>
          <p:cNvPr id="5" name="Picture 4" descr="image of speech bubbles featuring negative attributes:&#10;- is clingy&#10;- shows off&#10;- is competitive&#10;- is jealous&#10;- calls on the phone often&#10;- makes plans and then breaks them&#10;- threatens to out you as gay, lesbian, or bisexual to friends or family">
            <a:extLst>
              <a:ext uri="{FF2B5EF4-FFF2-40B4-BE49-F238E27FC236}">
                <a16:creationId xmlns:a16="http://schemas.microsoft.com/office/drawing/2014/main" id="{8BCE6367-2F99-19EA-F09C-60D874FC54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329841"/>
            <a:ext cx="7772400" cy="4483817"/>
          </a:xfrm>
          <a:prstGeom prst="rect">
            <a:avLst/>
          </a:prstGeom>
        </p:spPr>
      </p:pic>
    </p:spTree>
    <p:extLst>
      <p:ext uri="{BB962C8B-B14F-4D97-AF65-F5344CB8AC3E}">
        <p14:creationId xmlns:p14="http://schemas.microsoft.com/office/powerpoint/2010/main" val="3129330531"/>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03D9C-B6D6-432B-BAD6-6C69B3D5D5FE}"/>
              </a:ext>
            </a:extLst>
          </p:cNvPr>
          <p:cNvSpPr>
            <a:spLocks noGrp="1"/>
          </p:cNvSpPr>
          <p:nvPr>
            <p:ph type="title"/>
          </p:nvPr>
        </p:nvSpPr>
        <p:spPr/>
        <p:txBody>
          <a:bodyPr/>
          <a:lstStyle/>
          <a:p>
            <a:r>
              <a:rPr lang="en-US" dirty="0"/>
              <a:t>How Does This Apply to Me?</a:t>
            </a:r>
          </a:p>
        </p:txBody>
      </p:sp>
      <p:sp>
        <p:nvSpPr>
          <p:cNvPr id="3" name="Text Placeholder 2">
            <a:extLst>
              <a:ext uri="{FF2B5EF4-FFF2-40B4-BE49-F238E27FC236}">
                <a16:creationId xmlns:a16="http://schemas.microsoft.com/office/drawing/2014/main" id="{5285CC93-2719-485B-8038-3AEAC762018E}"/>
              </a:ext>
            </a:extLst>
          </p:cNvPr>
          <p:cNvSpPr>
            <a:spLocks noGrp="1"/>
          </p:cNvSpPr>
          <p:nvPr>
            <p:ph type="body" sz="quarter" idx="10"/>
          </p:nvPr>
        </p:nvSpPr>
        <p:spPr/>
        <p:txBody>
          <a:bodyPr/>
          <a:lstStyle/>
          <a:p>
            <a:pPr marL="0" indent="0">
              <a:buNone/>
            </a:pPr>
            <a:r>
              <a:rPr lang="en-US" b="1" dirty="0"/>
              <a:t>True or False?</a:t>
            </a:r>
          </a:p>
          <a:p>
            <a:pPr marL="0" indent="0">
              <a:buNone/>
            </a:pPr>
            <a:endParaRPr lang="en-US" dirty="0"/>
          </a:p>
          <a:p>
            <a:pPr marL="0" indent="0">
              <a:buNone/>
            </a:pPr>
            <a:r>
              <a:rPr lang="en-US" dirty="0"/>
              <a:t>Teen dating violence happens in same-sex relationships as often as it happens in straight relationships.</a:t>
            </a:r>
          </a:p>
          <a:p>
            <a:pPr marL="0" indent="0">
              <a:buNone/>
            </a:pPr>
            <a:endParaRPr lang="en-US" dirty="0"/>
          </a:p>
          <a:p>
            <a:pPr marL="0" indent="0">
              <a:buNone/>
            </a:pPr>
            <a:r>
              <a:rPr lang="en-US" b="1" dirty="0"/>
              <a:t>TRUE. </a:t>
            </a:r>
            <a:r>
              <a:rPr lang="en-US" dirty="0"/>
              <a:t>Anyone can experience abuse and violence in their relationships and lesbian, gay, and bisexual people are no different. </a:t>
            </a:r>
          </a:p>
        </p:txBody>
      </p:sp>
    </p:spTree>
    <p:extLst>
      <p:ext uri="{BB962C8B-B14F-4D97-AF65-F5344CB8AC3E}">
        <p14:creationId xmlns:p14="http://schemas.microsoft.com/office/powerpoint/2010/main" val="37689422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03D9C-B6D6-432B-BAD6-6C69B3D5D5FE}"/>
              </a:ext>
            </a:extLst>
          </p:cNvPr>
          <p:cNvSpPr>
            <a:spLocks noGrp="1"/>
          </p:cNvSpPr>
          <p:nvPr>
            <p:ph type="title"/>
          </p:nvPr>
        </p:nvSpPr>
        <p:spPr/>
        <p:txBody>
          <a:bodyPr/>
          <a:lstStyle/>
          <a:p>
            <a:r>
              <a:rPr lang="en-US" dirty="0"/>
              <a:t>How Does This Apply to Me? </a:t>
            </a:r>
          </a:p>
        </p:txBody>
      </p:sp>
      <p:sp>
        <p:nvSpPr>
          <p:cNvPr id="3" name="Text Placeholder 2">
            <a:extLst>
              <a:ext uri="{FF2B5EF4-FFF2-40B4-BE49-F238E27FC236}">
                <a16:creationId xmlns:a16="http://schemas.microsoft.com/office/drawing/2014/main" id="{5285CC93-2719-485B-8038-3AEAC762018E}"/>
              </a:ext>
            </a:extLst>
          </p:cNvPr>
          <p:cNvSpPr>
            <a:spLocks noGrp="1"/>
          </p:cNvSpPr>
          <p:nvPr>
            <p:ph type="body" sz="quarter" idx="10"/>
          </p:nvPr>
        </p:nvSpPr>
        <p:spPr>
          <a:xfrm>
            <a:off x="475864" y="777050"/>
            <a:ext cx="8229600" cy="3341688"/>
          </a:xfrm>
        </p:spPr>
        <p:txBody>
          <a:bodyPr/>
          <a:lstStyle/>
          <a:p>
            <a:pPr marL="0" indent="0">
              <a:buNone/>
            </a:pPr>
            <a:r>
              <a:rPr lang="en-US" b="1" dirty="0"/>
              <a:t>True or False?</a:t>
            </a:r>
          </a:p>
          <a:p>
            <a:pPr marL="0" indent="0">
              <a:buNone/>
            </a:pPr>
            <a:endParaRPr lang="en-US" dirty="0"/>
          </a:p>
          <a:p>
            <a:pPr marL="0" indent="0">
              <a:buNone/>
            </a:pPr>
            <a:r>
              <a:rPr lang="en-US" dirty="0"/>
              <a:t>Boys are as likely as girls to be the victims of physical dating violence.</a:t>
            </a:r>
          </a:p>
          <a:p>
            <a:pPr marL="0" indent="0">
              <a:buNone/>
            </a:pPr>
            <a:endParaRPr lang="en-US" b="1" dirty="0"/>
          </a:p>
          <a:p>
            <a:pPr marL="0" indent="0">
              <a:buNone/>
            </a:pPr>
            <a:r>
              <a:rPr lang="en-US" b="1" dirty="0"/>
              <a:t>FALSE. </a:t>
            </a:r>
            <a:r>
              <a:rPr lang="en-US" dirty="0"/>
              <a:t>In a 2017 survey, almost 1 in 11 (9.1%) high school girls compared to 1 in 15 (6.5%) high school boys reported experiencing physical dating violence from a partner in the past 12 months. </a:t>
            </a:r>
            <a:endParaRPr lang="en-US" b="1" dirty="0"/>
          </a:p>
        </p:txBody>
      </p:sp>
    </p:spTree>
    <p:extLst>
      <p:ext uri="{BB962C8B-B14F-4D97-AF65-F5344CB8AC3E}">
        <p14:creationId xmlns:p14="http://schemas.microsoft.com/office/powerpoint/2010/main" val="24859384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275A70"/>
                </a:solidFill>
              </a:rPr>
              <a:t>Goals of the Healthy Relationships Toolkit for Parents </a:t>
            </a:r>
            <a:endParaRPr lang="en-US" dirty="0"/>
          </a:p>
        </p:txBody>
      </p:sp>
      <p:sp>
        <p:nvSpPr>
          <p:cNvPr id="3" name="Text Placeholder 2"/>
          <p:cNvSpPr>
            <a:spLocks noGrp="1"/>
          </p:cNvSpPr>
          <p:nvPr>
            <p:ph type="body" sz="quarter" idx="10"/>
          </p:nvPr>
        </p:nvSpPr>
        <p:spPr/>
        <p:txBody>
          <a:bodyPr/>
          <a:lstStyle/>
          <a:p>
            <a:r>
              <a:rPr lang="en-US" dirty="0"/>
              <a:t>Learn the skills needed to assist our children with problems that may happen in their relationships with others</a:t>
            </a:r>
          </a:p>
          <a:p>
            <a:endParaRPr lang="en-US" dirty="0"/>
          </a:p>
          <a:p>
            <a:r>
              <a:rPr lang="en-US" dirty="0"/>
              <a:t>Learn information we can share with our family and friends</a:t>
            </a:r>
          </a:p>
          <a:p>
            <a:endParaRPr lang="en-US" dirty="0"/>
          </a:p>
          <a:p>
            <a:r>
              <a:rPr lang="en-US" dirty="0"/>
              <a:t>Have fun and enjoy our time together!</a:t>
            </a:r>
          </a:p>
        </p:txBody>
      </p:sp>
    </p:spTree>
    <p:extLst>
      <p:ext uri="{BB962C8B-B14F-4D97-AF65-F5344CB8AC3E}">
        <p14:creationId xmlns:p14="http://schemas.microsoft.com/office/powerpoint/2010/main" val="4162288818"/>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03D9C-B6D6-432B-BAD6-6C69B3D5D5FE}"/>
              </a:ext>
            </a:extLst>
          </p:cNvPr>
          <p:cNvSpPr>
            <a:spLocks noGrp="1"/>
          </p:cNvSpPr>
          <p:nvPr>
            <p:ph type="title"/>
          </p:nvPr>
        </p:nvSpPr>
        <p:spPr/>
        <p:txBody>
          <a:bodyPr/>
          <a:lstStyle/>
          <a:p>
            <a:r>
              <a:rPr lang="en-US" dirty="0"/>
              <a:t>How Does This Apply to Me?  </a:t>
            </a:r>
          </a:p>
        </p:txBody>
      </p:sp>
      <p:sp>
        <p:nvSpPr>
          <p:cNvPr id="3" name="Text Placeholder 2">
            <a:extLst>
              <a:ext uri="{FF2B5EF4-FFF2-40B4-BE49-F238E27FC236}">
                <a16:creationId xmlns:a16="http://schemas.microsoft.com/office/drawing/2014/main" id="{5285CC93-2719-485B-8038-3AEAC762018E}"/>
              </a:ext>
            </a:extLst>
          </p:cNvPr>
          <p:cNvSpPr>
            <a:spLocks noGrp="1"/>
          </p:cNvSpPr>
          <p:nvPr>
            <p:ph type="body" sz="quarter" idx="10"/>
          </p:nvPr>
        </p:nvSpPr>
        <p:spPr/>
        <p:txBody>
          <a:bodyPr/>
          <a:lstStyle/>
          <a:p>
            <a:pPr marL="0" indent="0">
              <a:buNone/>
            </a:pPr>
            <a:r>
              <a:rPr lang="en-US" b="1" dirty="0"/>
              <a:t>True or False?</a:t>
            </a:r>
          </a:p>
          <a:p>
            <a:pPr marL="0" indent="0">
              <a:buNone/>
            </a:pPr>
            <a:endParaRPr lang="en-US" dirty="0"/>
          </a:p>
          <a:p>
            <a:pPr marL="0" indent="0">
              <a:buNone/>
            </a:pPr>
            <a:r>
              <a:rPr lang="en-US" dirty="0"/>
              <a:t>Girls are more likely than boys to be the victims of serious physical and sexual violence. </a:t>
            </a:r>
          </a:p>
          <a:p>
            <a:pPr marL="0" indent="0">
              <a:buNone/>
            </a:pPr>
            <a:endParaRPr lang="en-US" dirty="0"/>
          </a:p>
          <a:p>
            <a:pPr marL="0" indent="0">
              <a:buNone/>
            </a:pPr>
            <a:r>
              <a:rPr lang="en-US" b="1" dirty="0"/>
              <a:t>TRUE. </a:t>
            </a:r>
            <a:r>
              <a:rPr lang="en-US" dirty="0"/>
              <a:t>Girls are more likely than boys to be the victims of serious physical and sexual violence.</a:t>
            </a:r>
          </a:p>
        </p:txBody>
      </p:sp>
    </p:spTree>
    <p:extLst>
      <p:ext uri="{BB962C8B-B14F-4D97-AF65-F5344CB8AC3E}">
        <p14:creationId xmlns:p14="http://schemas.microsoft.com/office/powerpoint/2010/main" val="41303483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03D9C-B6D6-432B-BAD6-6C69B3D5D5FE}"/>
              </a:ext>
            </a:extLst>
          </p:cNvPr>
          <p:cNvSpPr>
            <a:spLocks noGrp="1"/>
          </p:cNvSpPr>
          <p:nvPr>
            <p:ph type="title"/>
          </p:nvPr>
        </p:nvSpPr>
        <p:spPr/>
        <p:txBody>
          <a:bodyPr/>
          <a:lstStyle/>
          <a:p>
            <a:r>
              <a:rPr lang="en-US" dirty="0"/>
              <a:t>How Does This Apply to Me?   </a:t>
            </a:r>
          </a:p>
        </p:txBody>
      </p:sp>
      <p:sp>
        <p:nvSpPr>
          <p:cNvPr id="3" name="Text Placeholder 2">
            <a:extLst>
              <a:ext uri="{FF2B5EF4-FFF2-40B4-BE49-F238E27FC236}">
                <a16:creationId xmlns:a16="http://schemas.microsoft.com/office/drawing/2014/main" id="{5285CC93-2719-485B-8038-3AEAC762018E}"/>
              </a:ext>
            </a:extLst>
          </p:cNvPr>
          <p:cNvSpPr>
            <a:spLocks noGrp="1"/>
          </p:cNvSpPr>
          <p:nvPr>
            <p:ph type="body" sz="quarter" idx="10"/>
          </p:nvPr>
        </p:nvSpPr>
        <p:spPr/>
        <p:txBody>
          <a:bodyPr/>
          <a:lstStyle/>
          <a:p>
            <a:pPr marL="0" indent="0">
              <a:buNone/>
            </a:pPr>
            <a:r>
              <a:rPr lang="en-US" b="1" dirty="0"/>
              <a:t>True or False?</a:t>
            </a:r>
          </a:p>
          <a:p>
            <a:pPr marL="0" indent="0">
              <a:buNone/>
            </a:pPr>
            <a:endParaRPr lang="en-US" dirty="0"/>
          </a:p>
          <a:p>
            <a:pPr marL="0" indent="0">
              <a:buNone/>
            </a:pPr>
            <a:r>
              <a:rPr lang="en-US" dirty="0"/>
              <a:t>Dating violence does not start until high school or college.</a:t>
            </a:r>
          </a:p>
          <a:p>
            <a:pPr marL="0" indent="0">
              <a:buNone/>
            </a:pPr>
            <a:endParaRPr lang="en-US" dirty="0"/>
          </a:p>
          <a:p>
            <a:pPr marL="0" indent="0">
              <a:buNone/>
            </a:pPr>
            <a:r>
              <a:rPr lang="en-US" b="1" dirty="0"/>
              <a:t>FALSE. </a:t>
            </a:r>
            <a:r>
              <a:rPr lang="en-US" dirty="0"/>
              <a:t>Among adults who experience rape, physical violence, and/or stalking by an intimate partner about 1 in 4 (27%) of women and in 5 men (21%) first experience some form of partner violence between 11 and 17 years of age.</a:t>
            </a:r>
            <a:endParaRPr lang="en-US" b="1" dirty="0"/>
          </a:p>
        </p:txBody>
      </p:sp>
    </p:spTree>
    <p:extLst>
      <p:ext uri="{BB962C8B-B14F-4D97-AF65-F5344CB8AC3E}">
        <p14:creationId xmlns:p14="http://schemas.microsoft.com/office/powerpoint/2010/main" val="30377331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00E356-EE19-45E4-A18A-A6F3B4257D2F}"/>
              </a:ext>
            </a:extLst>
          </p:cNvPr>
          <p:cNvSpPr>
            <a:spLocks noGrp="1"/>
          </p:cNvSpPr>
          <p:nvPr>
            <p:ph type="title"/>
          </p:nvPr>
        </p:nvSpPr>
        <p:spPr/>
        <p:txBody>
          <a:bodyPr/>
          <a:lstStyle/>
          <a:p>
            <a:r>
              <a:rPr lang="en-US" dirty="0"/>
              <a:t>Relationship Scenarios</a:t>
            </a:r>
          </a:p>
        </p:txBody>
      </p:sp>
      <p:pic>
        <p:nvPicPr>
          <p:cNvPr id="7" name="Picture 6">
            <a:extLst>
              <a:ext uri="{FF2B5EF4-FFF2-40B4-BE49-F238E27FC236}">
                <a16:creationId xmlns:a16="http://schemas.microsoft.com/office/drawing/2014/main" id="{A365271F-D48C-3EA0-E0B5-4601B3E49F2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980" y="634605"/>
            <a:ext cx="8163820" cy="4508896"/>
          </a:xfrm>
          <a:prstGeom prst="rect">
            <a:avLst/>
          </a:prstGeom>
        </p:spPr>
      </p:pic>
      <p:sp>
        <p:nvSpPr>
          <p:cNvPr id="8" name="TextBox 7">
            <a:extLst>
              <a:ext uri="{FF2B5EF4-FFF2-40B4-BE49-F238E27FC236}">
                <a16:creationId xmlns:a16="http://schemas.microsoft.com/office/drawing/2014/main" id="{32DB10D1-8963-6F04-9AEA-4859BF2602D9}"/>
              </a:ext>
            </a:extLst>
          </p:cNvPr>
          <p:cNvSpPr txBox="1"/>
          <p:nvPr/>
        </p:nvSpPr>
        <p:spPr>
          <a:xfrm>
            <a:off x="811763" y="690590"/>
            <a:ext cx="7697757" cy="3477875"/>
          </a:xfrm>
          <a:prstGeom prst="rect">
            <a:avLst/>
          </a:prstGeom>
          <a:noFill/>
        </p:spPr>
        <p:txBody>
          <a:bodyPr wrap="square" rtlCol="0">
            <a:spAutoFit/>
          </a:bodyPr>
          <a:lstStyle/>
          <a:p>
            <a:r>
              <a:rPr lang="en-US" sz="2200" dirty="0">
                <a:solidFill>
                  <a:schemeClr val="bg2"/>
                </a:solidFill>
                <a:effectLst/>
                <a:latin typeface="Calibri" panose="020F0502020204030204" pitchFamily="34" charset="0"/>
                <a:cs typeface="Calibri" panose="020F0502020204030204" pitchFamily="34" charset="0"/>
              </a:rPr>
              <a:t>1. Anthony and Carla have been married for 15 years and have two children. Within the last year, they have begun to bump heads on a number of different issues. They do not argue or raise their voices at each other in front of their children. Instead, they wait until the children go to bed, and they quietly address their conflicts. One day while Carla is preparing breakfast for the children, Anthony comes into the kitchen and says he is late for work and may miss a meeting. After Anthony goes out the door, Carla says under her breath, “If your boss ever realizes what a loser you are, he will fire you”.</a:t>
            </a:r>
            <a:endParaRPr lang="en-US" sz="2200" dirty="0">
              <a:solidFill>
                <a:schemeClr val="bg2"/>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24214747"/>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00E356-EE19-45E4-A18A-A6F3B4257D2F}"/>
              </a:ext>
            </a:extLst>
          </p:cNvPr>
          <p:cNvSpPr>
            <a:spLocks noGrp="1"/>
          </p:cNvSpPr>
          <p:nvPr>
            <p:ph type="title"/>
          </p:nvPr>
        </p:nvSpPr>
        <p:spPr/>
        <p:txBody>
          <a:bodyPr/>
          <a:lstStyle/>
          <a:p>
            <a:r>
              <a:rPr lang="en-US" dirty="0"/>
              <a:t>Relationship Scenarios </a:t>
            </a:r>
          </a:p>
        </p:txBody>
      </p:sp>
      <p:pic>
        <p:nvPicPr>
          <p:cNvPr id="3" name="Picture 2">
            <a:extLst>
              <a:ext uri="{FF2B5EF4-FFF2-40B4-BE49-F238E27FC236}">
                <a16:creationId xmlns:a16="http://schemas.microsoft.com/office/drawing/2014/main" id="{010C86DF-7310-A450-66AC-C5B9624FC6A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22980" y="634602"/>
            <a:ext cx="8163820" cy="4508898"/>
          </a:xfrm>
          <a:prstGeom prst="rect">
            <a:avLst/>
          </a:prstGeom>
        </p:spPr>
      </p:pic>
      <p:sp>
        <p:nvSpPr>
          <p:cNvPr id="2" name="TextBox 1">
            <a:extLst>
              <a:ext uri="{FF2B5EF4-FFF2-40B4-BE49-F238E27FC236}">
                <a16:creationId xmlns:a16="http://schemas.microsoft.com/office/drawing/2014/main" id="{A549D802-FF35-7DA7-35EC-714BA262BA12}"/>
              </a:ext>
            </a:extLst>
          </p:cNvPr>
          <p:cNvSpPr txBox="1"/>
          <p:nvPr/>
        </p:nvSpPr>
        <p:spPr>
          <a:xfrm>
            <a:off x="734518" y="857726"/>
            <a:ext cx="7697449" cy="2123658"/>
          </a:xfrm>
          <a:prstGeom prst="rect">
            <a:avLst/>
          </a:prstGeom>
          <a:noFill/>
        </p:spPr>
        <p:txBody>
          <a:bodyPr wrap="square" rtlCol="0">
            <a:spAutoFit/>
          </a:bodyPr>
          <a:lstStyle/>
          <a:p>
            <a:r>
              <a:rPr lang="en-US" sz="2200" dirty="0">
                <a:solidFill>
                  <a:srgbClr val="36363D"/>
                </a:solidFill>
                <a:effectLst/>
                <a:latin typeface="Calibri" panose="020F0502020204030204" pitchFamily="34" charset="0"/>
                <a:cs typeface="Calibri" panose="020F0502020204030204" pitchFamily="34" charset="0"/>
              </a:rPr>
              <a:t>2. Troy and Carrie have three small children. Over the course of their marriage, Troy has been increasingly concerned with knowing where Carrie is, who she is with, and what she is doing. Troy calls Carrie at least twice an hour and if he cannot reach her, he calls her friends or family to locate her. As a result, Carrie has few friends and does not go out of the house often.</a:t>
            </a:r>
            <a:endParaRPr lang="en-US" sz="2200"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981069578"/>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00E356-EE19-45E4-A18A-A6F3B4257D2F}"/>
              </a:ext>
            </a:extLst>
          </p:cNvPr>
          <p:cNvSpPr>
            <a:spLocks noGrp="1"/>
          </p:cNvSpPr>
          <p:nvPr>
            <p:ph type="title"/>
          </p:nvPr>
        </p:nvSpPr>
        <p:spPr/>
        <p:txBody>
          <a:bodyPr/>
          <a:lstStyle/>
          <a:p>
            <a:r>
              <a:rPr lang="en-US" dirty="0"/>
              <a:t>Relationship Scenarios  </a:t>
            </a:r>
          </a:p>
        </p:txBody>
      </p:sp>
      <p:pic>
        <p:nvPicPr>
          <p:cNvPr id="5" name="Picture 4">
            <a:extLst>
              <a:ext uri="{FF2B5EF4-FFF2-40B4-BE49-F238E27FC236}">
                <a16:creationId xmlns:a16="http://schemas.microsoft.com/office/drawing/2014/main" id="{02C94270-EA1F-14CE-4924-0AFAF191DF4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980" y="634602"/>
            <a:ext cx="8163820" cy="4508898"/>
          </a:xfrm>
          <a:prstGeom prst="rect">
            <a:avLst/>
          </a:prstGeom>
        </p:spPr>
      </p:pic>
      <p:sp>
        <p:nvSpPr>
          <p:cNvPr id="6" name="TextBox 5">
            <a:extLst>
              <a:ext uri="{FF2B5EF4-FFF2-40B4-BE49-F238E27FC236}">
                <a16:creationId xmlns:a16="http://schemas.microsoft.com/office/drawing/2014/main" id="{4A08EA3A-E7B5-44EA-5D24-CE37BB5D23DD}"/>
              </a:ext>
            </a:extLst>
          </p:cNvPr>
          <p:cNvSpPr txBox="1"/>
          <p:nvPr/>
        </p:nvSpPr>
        <p:spPr>
          <a:xfrm>
            <a:off x="886408" y="1002089"/>
            <a:ext cx="7455159" cy="3139321"/>
          </a:xfrm>
          <a:prstGeom prst="rect">
            <a:avLst/>
          </a:prstGeom>
          <a:noFill/>
        </p:spPr>
        <p:txBody>
          <a:bodyPr wrap="square" rtlCol="0">
            <a:spAutoFit/>
          </a:bodyPr>
          <a:lstStyle/>
          <a:p>
            <a:r>
              <a:rPr lang="en-US" sz="2200" dirty="0">
                <a:solidFill>
                  <a:srgbClr val="36363D"/>
                </a:solidFill>
                <a:effectLst/>
                <a:latin typeface="Calibri" panose="020F0502020204030204" pitchFamily="34" charset="0"/>
                <a:cs typeface="Calibri" panose="020F0502020204030204" pitchFamily="34" charset="0"/>
              </a:rPr>
              <a:t>3. Monique has been divorced for several years and recently started dating a man from the neighborhood named Sam. She has two children who live with her. One day while they are watching TV with the children, Monique receives a call from one of her friends from childhood, Jason. When she finishes her phone call, Sam demands to know who she was talking to and says that she must be cheating on him with Jason. When Monique explains that Jason is just her friend, Sam shoves her into the wall and leaves.</a:t>
            </a:r>
          </a:p>
        </p:txBody>
      </p:sp>
    </p:spTree>
    <p:extLst>
      <p:ext uri="{BB962C8B-B14F-4D97-AF65-F5344CB8AC3E}">
        <p14:creationId xmlns:p14="http://schemas.microsoft.com/office/powerpoint/2010/main" val="1210533758"/>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00E356-EE19-45E4-A18A-A6F3B4257D2F}"/>
              </a:ext>
            </a:extLst>
          </p:cNvPr>
          <p:cNvSpPr>
            <a:spLocks noGrp="1"/>
          </p:cNvSpPr>
          <p:nvPr>
            <p:ph type="title"/>
          </p:nvPr>
        </p:nvSpPr>
        <p:spPr/>
        <p:txBody>
          <a:bodyPr/>
          <a:lstStyle/>
          <a:p>
            <a:r>
              <a:rPr lang="en-US" dirty="0"/>
              <a:t>Relationship Scenarios   </a:t>
            </a:r>
          </a:p>
        </p:txBody>
      </p:sp>
      <p:pic>
        <p:nvPicPr>
          <p:cNvPr id="2" name="Picture 1">
            <a:extLst>
              <a:ext uri="{FF2B5EF4-FFF2-40B4-BE49-F238E27FC236}">
                <a16:creationId xmlns:a16="http://schemas.microsoft.com/office/drawing/2014/main" id="{AC4910B1-95CD-F448-3C70-5A5C084F5F0C}"/>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22980" y="634602"/>
            <a:ext cx="8163820" cy="4508898"/>
          </a:xfrm>
          <a:prstGeom prst="rect">
            <a:avLst/>
          </a:prstGeom>
        </p:spPr>
      </p:pic>
      <p:sp>
        <p:nvSpPr>
          <p:cNvPr id="3" name="TextBox 2">
            <a:extLst>
              <a:ext uri="{FF2B5EF4-FFF2-40B4-BE49-F238E27FC236}">
                <a16:creationId xmlns:a16="http://schemas.microsoft.com/office/drawing/2014/main" id="{97127C11-8C27-E660-D85B-6F360501AE20}"/>
              </a:ext>
            </a:extLst>
          </p:cNvPr>
          <p:cNvSpPr txBox="1"/>
          <p:nvPr/>
        </p:nvSpPr>
        <p:spPr>
          <a:xfrm>
            <a:off x="951722" y="1063229"/>
            <a:ext cx="7203233" cy="2123658"/>
          </a:xfrm>
          <a:prstGeom prst="rect">
            <a:avLst/>
          </a:prstGeom>
          <a:noFill/>
        </p:spPr>
        <p:txBody>
          <a:bodyPr wrap="square" rtlCol="0">
            <a:spAutoFit/>
          </a:bodyPr>
          <a:lstStyle/>
          <a:p>
            <a:r>
              <a:rPr lang="en-US" sz="2200" dirty="0">
                <a:solidFill>
                  <a:schemeClr val="bg2"/>
                </a:solidFill>
                <a:effectLst/>
                <a:latin typeface="Calibri" panose="020F0502020204030204" pitchFamily="34" charset="0"/>
                <a:cs typeface="Calibri" panose="020F0502020204030204" pitchFamily="34" charset="0"/>
              </a:rPr>
              <a:t>4. Jabar and Alex have been ​together​ for 23 years and have five children ranging in age from 8 to 18. Jabar and Alex both car​e​ for their children and alternate </a:t>
            </a:r>
            <a:r>
              <a:rPr lang="en-US" sz="2200" dirty="0" err="1">
                <a:solidFill>
                  <a:schemeClr val="bg2"/>
                </a:solidFill>
                <a:effectLst/>
                <a:latin typeface="Calibri" panose="020F0502020204030204" pitchFamily="34" charset="0"/>
                <a:cs typeface="Calibri" panose="020F0502020204030204" pitchFamily="34" charset="0"/>
              </a:rPr>
              <a:t>responsib</a:t>
            </a:r>
            <a:r>
              <a:rPr lang="en-US" sz="2200" dirty="0">
                <a:solidFill>
                  <a:schemeClr val="bg2"/>
                </a:solidFill>
                <a:effectLst/>
                <a:latin typeface="Calibri" panose="020F0502020204030204" pitchFamily="34" charset="0"/>
                <a:cs typeface="Calibri" panose="020F0502020204030204" pitchFamily="34" charset="0"/>
              </a:rPr>
              <a:t>​</a:t>
            </a:r>
            <a:r>
              <a:rPr lang="en-US" sz="2200" dirty="0" err="1">
                <a:solidFill>
                  <a:schemeClr val="bg2"/>
                </a:solidFill>
                <a:effectLst/>
                <a:latin typeface="Calibri" panose="020F0502020204030204" pitchFamily="34" charset="0"/>
                <a:cs typeface="Calibri" panose="020F0502020204030204" pitchFamily="34" charset="0"/>
              </a:rPr>
              <a:t>i</a:t>
            </a:r>
            <a:r>
              <a:rPr lang="en-US" sz="2200" dirty="0">
                <a:solidFill>
                  <a:schemeClr val="bg2"/>
                </a:solidFill>
                <a:effectLst/>
                <a:latin typeface="Calibri" panose="020F0502020204030204" pitchFamily="34" charset="0"/>
                <a:cs typeface="Calibri" panose="020F0502020204030204" pitchFamily="34" charset="0"/>
              </a:rPr>
              <a:t>​l​</a:t>
            </a:r>
            <a:r>
              <a:rPr lang="en-US" sz="2200" dirty="0" err="1">
                <a:solidFill>
                  <a:schemeClr val="bg2"/>
                </a:solidFill>
                <a:effectLst/>
                <a:latin typeface="Calibri" panose="020F0502020204030204" pitchFamily="34" charset="0"/>
                <a:cs typeface="Calibri" panose="020F0502020204030204" pitchFamily="34" charset="0"/>
              </a:rPr>
              <a:t>ity</a:t>
            </a:r>
            <a:r>
              <a:rPr lang="en-US" sz="2200" dirty="0">
                <a:solidFill>
                  <a:schemeClr val="bg2"/>
                </a:solidFill>
                <a:effectLst/>
                <a:latin typeface="Calibri" panose="020F0502020204030204" pitchFamily="34" charset="0"/>
                <a:cs typeface="Calibri" panose="020F0502020204030204" pitchFamily="34" charset="0"/>
              </a:rPr>
              <a:t>​ for various aspects of the household (or which children to assign such tasks to), such as taking the children to after​-​school activities, doing laundry and dishes, taking out the garbage, etc.</a:t>
            </a:r>
          </a:p>
        </p:txBody>
      </p:sp>
    </p:spTree>
    <p:extLst>
      <p:ext uri="{BB962C8B-B14F-4D97-AF65-F5344CB8AC3E}">
        <p14:creationId xmlns:p14="http://schemas.microsoft.com/office/powerpoint/2010/main" val="2410886455"/>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00E356-EE19-45E4-A18A-A6F3B4257D2F}"/>
              </a:ext>
            </a:extLst>
          </p:cNvPr>
          <p:cNvSpPr>
            <a:spLocks noGrp="1"/>
          </p:cNvSpPr>
          <p:nvPr>
            <p:ph type="title"/>
          </p:nvPr>
        </p:nvSpPr>
        <p:spPr/>
        <p:txBody>
          <a:bodyPr/>
          <a:lstStyle/>
          <a:p>
            <a:r>
              <a:rPr lang="en-US" dirty="0"/>
              <a:t>Relationship Scenarios    </a:t>
            </a:r>
          </a:p>
        </p:txBody>
      </p:sp>
      <p:pic>
        <p:nvPicPr>
          <p:cNvPr id="5" name="Picture 4">
            <a:extLst>
              <a:ext uri="{FF2B5EF4-FFF2-40B4-BE49-F238E27FC236}">
                <a16:creationId xmlns:a16="http://schemas.microsoft.com/office/drawing/2014/main" id="{2F997DCD-393B-7429-DD23-25BD4116925F}"/>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199" y="633845"/>
            <a:ext cx="8229600" cy="4508898"/>
          </a:xfrm>
          <a:prstGeom prst="rect">
            <a:avLst/>
          </a:prstGeom>
        </p:spPr>
      </p:pic>
      <p:sp>
        <p:nvSpPr>
          <p:cNvPr id="7" name="TextBox 6">
            <a:extLst>
              <a:ext uri="{FF2B5EF4-FFF2-40B4-BE49-F238E27FC236}">
                <a16:creationId xmlns:a16="http://schemas.microsoft.com/office/drawing/2014/main" id="{DEF34CE1-068A-3957-042A-598494E44915}"/>
              </a:ext>
            </a:extLst>
          </p:cNvPr>
          <p:cNvSpPr txBox="1"/>
          <p:nvPr/>
        </p:nvSpPr>
        <p:spPr>
          <a:xfrm>
            <a:off x="1699609" y="1085831"/>
            <a:ext cx="6329382" cy="3076312"/>
          </a:xfrm>
          <a:custGeom>
            <a:avLst/>
            <a:gdLst>
              <a:gd name="connsiteX0" fmla="*/ 0 w 8229600"/>
              <a:gd name="connsiteY0" fmla="*/ 1969205 h 3938409"/>
              <a:gd name="connsiteX1" fmla="*/ 4114800 w 8229600"/>
              <a:gd name="connsiteY1" fmla="*/ 0 h 3938409"/>
              <a:gd name="connsiteX2" fmla="*/ 8229600 w 8229600"/>
              <a:gd name="connsiteY2" fmla="*/ 1969205 h 3938409"/>
              <a:gd name="connsiteX3" fmla="*/ 4114800 w 8229600"/>
              <a:gd name="connsiteY3" fmla="*/ 3938410 h 3938409"/>
              <a:gd name="connsiteX4" fmla="*/ 0 w 8229600"/>
              <a:gd name="connsiteY4" fmla="*/ 1969205 h 3938409"/>
              <a:gd name="connsiteX0" fmla="*/ 4806 w 8234406"/>
              <a:gd name="connsiteY0" fmla="*/ 1614641 h 3583846"/>
              <a:gd name="connsiteX1" fmla="*/ 3541108 w 8234406"/>
              <a:gd name="connsiteY1" fmla="*/ 0 h 3583846"/>
              <a:gd name="connsiteX2" fmla="*/ 8234406 w 8234406"/>
              <a:gd name="connsiteY2" fmla="*/ 1614641 h 3583846"/>
              <a:gd name="connsiteX3" fmla="*/ 4119606 w 8234406"/>
              <a:gd name="connsiteY3" fmla="*/ 3583846 h 3583846"/>
              <a:gd name="connsiteX4" fmla="*/ 4806 w 8234406"/>
              <a:gd name="connsiteY4" fmla="*/ 1614641 h 3583846"/>
              <a:gd name="connsiteX0" fmla="*/ 3329 w 7943680"/>
              <a:gd name="connsiteY0" fmla="*/ 1447343 h 3585128"/>
              <a:gd name="connsiteX1" fmla="*/ 3250382 w 7943680"/>
              <a:gd name="connsiteY1" fmla="*/ 653 h 3585128"/>
              <a:gd name="connsiteX2" fmla="*/ 7943680 w 7943680"/>
              <a:gd name="connsiteY2" fmla="*/ 1615294 h 3585128"/>
              <a:gd name="connsiteX3" fmla="*/ 3828880 w 7943680"/>
              <a:gd name="connsiteY3" fmla="*/ 3584499 h 3585128"/>
              <a:gd name="connsiteX4" fmla="*/ 3329 w 7943680"/>
              <a:gd name="connsiteY4" fmla="*/ 1447343 h 3585128"/>
              <a:gd name="connsiteX0" fmla="*/ 3177 w 7337038"/>
              <a:gd name="connsiteY0" fmla="*/ 1446892 h 3584089"/>
              <a:gd name="connsiteX1" fmla="*/ 3250230 w 7337038"/>
              <a:gd name="connsiteY1" fmla="*/ 202 h 3584089"/>
              <a:gd name="connsiteX2" fmla="*/ 7337038 w 7337038"/>
              <a:gd name="connsiteY2" fmla="*/ 1390908 h 3584089"/>
              <a:gd name="connsiteX3" fmla="*/ 3828728 w 7337038"/>
              <a:gd name="connsiteY3" fmla="*/ 3584048 h 3584089"/>
              <a:gd name="connsiteX4" fmla="*/ 3177 w 7337038"/>
              <a:gd name="connsiteY4" fmla="*/ 1446892 h 3584089"/>
              <a:gd name="connsiteX0" fmla="*/ 2354 w 7336215"/>
              <a:gd name="connsiteY0" fmla="*/ 1085976 h 3223172"/>
              <a:gd name="connsiteX1" fmla="*/ 3324052 w 7336215"/>
              <a:gd name="connsiteY1" fmla="*/ 3179 h 3223172"/>
              <a:gd name="connsiteX2" fmla="*/ 7336215 w 7336215"/>
              <a:gd name="connsiteY2" fmla="*/ 1029992 h 3223172"/>
              <a:gd name="connsiteX3" fmla="*/ 3827905 w 7336215"/>
              <a:gd name="connsiteY3" fmla="*/ 3223132 h 3223172"/>
              <a:gd name="connsiteX4" fmla="*/ 2354 w 7336215"/>
              <a:gd name="connsiteY4" fmla="*/ 1085976 h 3223172"/>
              <a:gd name="connsiteX0" fmla="*/ 2636 w 7047248"/>
              <a:gd name="connsiteY0" fmla="*/ 1144868 h 3226205"/>
              <a:gd name="connsiteX1" fmla="*/ 3035085 w 7047248"/>
              <a:gd name="connsiteY1" fmla="*/ 6087 h 3226205"/>
              <a:gd name="connsiteX2" fmla="*/ 7047248 w 7047248"/>
              <a:gd name="connsiteY2" fmla="*/ 1032900 h 3226205"/>
              <a:gd name="connsiteX3" fmla="*/ 3538938 w 7047248"/>
              <a:gd name="connsiteY3" fmla="*/ 3226040 h 3226205"/>
              <a:gd name="connsiteX4" fmla="*/ 2636 w 7047248"/>
              <a:gd name="connsiteY4" fmla="*/ 1144868 h 3226205"/>
              <a:gd name="connsiteX0" fmla="*/ 2930 w 6804946"/>
              <a:gd name="connsiteY0" fmla="*/ 1253311 h 3232484"/>
              <a:gd name="connsiteX1" fmla="*/ 2792783 w 6804946"/>
              <a:gd name="connsiteY1" fmla="*/ 11893 h 3232484"/>
              <a:gd name="connsiteX2" fmla="*/ 6804946 w 6804946"/>
              <a:gd name="connsiteY2" fmla="*/ 1038706 h 3232484"/>
              <a:gd name="connsiteX3" fmla="*/ 3296636 w 6804946"/>
              <a:gd name="connsiteY3" fmla="*/ 3231846 h 3232484"/>
              <a:gd name="connsiteX4" fmla="*/ 2930 w 6804946"/>
              <a:gd name="connsiteY4" fmla="*/ 1253311 h 3232484"/>
              <a:gd name="connsiteX0" fmla="*/ 2855 w 6515622"/>
              <a:gd name="connsiteY0" fmla="*/ 1252082 h 3231201"/>
              <a:gd name="connsiteX1" fmla="*/ 2792708 w 6515622"/>
              <a:gd name="connsiteY1" fmla="*/ 10664 h 3231201"/>
              <a:gd name="connsiteX2" fmla="*/ 6515622 w 6515622"/>
              <a:gd name="connsiteY2" fmla="*/ 1046808 h 3231201"/>
              <a:gd name="connsiteX3" fmla="*/ 3296561 w 6515622"/>
              <a:gd name="connsiteY3" fmla="*/ 3230617 h 3231201"/>
              <a:gd name="connsiteX4" fmla="*/ 2855 w 6515622"/>
              <a:gd name="connsiteY4" fmla="*/ 1252082 h 3231201"/>
              <a:gd name="connsiteX0" fmla="*/ 2956 w 6515723"/>
              <a:gd name="connsiteY0" fmla="*/ 1252082 h 3072638"/>
              <a:gd name="connsiteX1" fmla="*/ 2792809 w 6515723"/>
              <a:gd name="connsiteY1" fmla="*/ 10664 h 3072638"/>
              <a:gd name="connsiteX2" fmla="*/ 6515723 w 6515723"/>
              <a:gd name="connsiteY2" fmla="*/ 1046808 h 3072638"/>
              <a:gd name="connsiteX3" fmla="*/ 3305993 w 6515723"/>
              <a:gd name="connsiteY3" fmla="*/ 3071997 h 3072638"/>
              <a:gd name="connsiteX4" fmla="*/ 2956 w 6515723"/>
              <a:gd name="connsiteY4" fmla="*/ 1252082 h 3072638"/>
              <a:gd name="connsiteX0" fmla="*/ 3227 w 6329382"/>
              <a:gd name="connsiteY0" fmla="*/ 1311312 h 3076312"/>
              <a:gd name="connsiteX1" fmla="*/ 2606468 w 6329382"/>
              <a:gd name="connsiteY1" fmla="*/ 13910 h 3076312"/>
              <a:gd name="connsiteX2" fmla="*/ 6329382 w 6329382"/>
              <a:gd name="connsiteY2" fmla="*/ 1050054 h 3076312"/>
              <a:gd name="connsiteX3" fmla="*/ 3119652 w 6329382"/>
              <a:gd name="connsiteY3" fmla="*/ 3075243 h 3076312"/>
              <a:gd name="connsiteX4" fmla="*/ 3227 w 6329382"/>
              <a:gd name="connsiteY4" fmla="*/ 1311312 h 3076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29382" h="3076312">
                <a:moveTo>
                  <a:pt x="3227" y="1311312"/>
                </a:moveTo>
                <a:cubicBezTo>
                  <a:pt x="-82304" y="801090"/>
                  <a:pt x="1552109" y="57453"/>
                  <a:pt x="2606468" y="13910"/>
                </a:cubicBezTo>
                <a:cubicBezTo>
                  <a:pt x="3660827" y="-29633"/>
                  <a:pt x="6329382" y="-37508"/>
                  <a:pt x="6329382" y="1050054"/>
                </a:cubicBezTo>
                <a:cubicBezTo>
                  <a:pt x="6329382" y="2137616"/>
                  <a:pt x="4174011" y="3031700"/>
                  <a:pt x="3119652" y="3075243"/>
                </a:cubicBezTo>
                <a:cubicBezTo>
                  <a:pt x="2065293" y="3118786"/>
                  <a:pt x="88758" y="1821534"/>
                  <a:pt x="3227" y="1311312"/>
                </a:cubicBezTo>
                <a:close/>
              </a:path>
            </a:pathLst>
          </a:custGeom>
          <a:noFill/>
        </p:spPr>
        <p:txBody>
          <a:bodyPr wrap="square" rtlCol="0">
            <a:spAutoFit/>
          </a:bodyPr>
          <a:lstStyle/>
          <a:p>
            <a:r>
              <a:rPr lang="en-US" sz="2200" dirty="0">
                <a:solidFill>
                  <a:schemeClr val="bg2"/>
                </a:solidFill>
                <a:effectLst/>
                <a:latin typeface="Calibri" panose="020F0502020204030204" pitchFamily="34" charset="0"/>
                <a:cs typeface="Calibri" panose="020F0502020204030204" pitchFamily="34" charset="0"/>
              </a:rPr>
              <a:t>5. Chris and Taylor are divorced and they have a pre-teen daughter, Shyla. Shyla often skips school, runs away, and has been caught shoplifting. Chris and Taylor often disagree about how to parent Shyla and have frequent arguments about this. Taylor regularly tells Shyla that if it were not for her, she and Chris would probably still be married.</a:t>
            </a:r>
          </a:p>
        </p:txBody>
      </p:sp>
    </p:spTree>
    <p:extLst>
      <p:ext uri="{BB962C8B-B14F-4D97-AF65-F5344CB8AC3E}">
        <p14:creationId xmlns:p14="http://schemas.microsoft.com/office/powerpoint/2010/main" val="3995199734"/>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00E356-EE19-45E4-A18A-A6F3B4257D2F}"/>
              </a:ext>
            </a:extLst>
          </p:cNvPr>
          <p:cNvSpPr>
            <a:spLocks noGrp="1"/>
          </p:cNvSpPr>
          <p:nvPr>
            <p:ph type="title"/>
          </p:nvPr>
        </p:nvSpPr>
        <p:spPr/>
        <p:txBody>
          <a:bodyPr/>
          <a:lstStyle/>
          <a:p>
            <a:r>
              <a:rPr lang="en-US" dirty="0"/>
              <a:t>Relationship Scenarios.    </a:t>
            </a:r>
          </a:p>
        </p:txBody>
      </p:sp>
      <p:pic>
        <p:nvPicPr>
          <p:cNvPr id="2" name="Picture 1">
            <a:extLst>
              <a:ext uri="{FF2B5EF4-FFF2-40B4-BE49-F238E27FC236}">
                <a16:creationId xmlns:a16="http://schemas.microsoft.com/office/drawing/2014/main" id="{0C142026-E5F9-A27E-94C3-A56825AECD8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298580" y="633844"/>
            <a:ext cx="8388218" cy="4509655"/>
          </a:xfrm>
          <a:prstGeom prst="rect">
            <a:avLst/>
          </a:prstGeom>
        </p:spPr>
      </p:pic>
      <p:sp>
        <p:nvSpPr>
          <p:cNvPr id="6" name="TextBox 5">
            <a:extLst>
              <a:ext uri="{FF2B5EF4-FFF2-40B4-BE49-F238E27FC236}">
                <a16:creationId xmlns:a16="http://schemas.microsoft.com/office/drawing/2014/main" id="{330815D8-EAA7-8DF2-A8B2-30E854668450}"/>
              </a:ext>
            </a:extLst>
          </p:cNvPr>
          <p:cNvSpPr txBox="1"/>
          <p:nvPr/>
        </p:nvSpPr>
        <p:spPr>
          <a:xfrm>
            <a:off x="1525540" y="1044179"/>
            <a:ext cx="6408202" cy="2862322"/>
          </a:xfrm>
          <a:custGeom>
            <a:avLst/>
            <a:gdLst>
              <a:gd name="connsiteX0" fmla="*/ 0 w 8229600"/>
              <a:gd name="connsiteY0" fmla="*/ 1969205 h 3938409"/>
              <a:gd name="connsiteX1" fmla="*/ 4114800 w 8229600"/>
              <a:gd name="connsiteY1" fmla="*/ 0 h 3938409"/>
              <a:gd name="connsiteX2" fmla="*/ 8229600 w 8229600"/>
              <a:gd name="connsiteY2" fmla="*/ 1969205 h 3938409"/>
              <a:gd name="connsiteX3" fmla="*/ 4114800 w 8229600"/>
              <a:gd name="connsiteY3" fmla="*/ 3938410 h 3938409"/>
              <a:gd name="connsiteX4" fmla="*/ 0 w 8229600"/>
              <a:gd name="connsiteY4" fmla="*/ 1969205 h 3938409"/>
              <a:gd name="connsiteX0" fmla="*/ 4806 w 8234406"/>
              <a:gd name="connsiteY0" fmla="*/ 1614641 h 3583846"/>
              <a:gd name="connsiteX1" fmla="*/ 3541108 w 8234406"/>
              <a:gd name="connsiteY1" fmla="*/ 0 h 3583846"/>
              <a:gd name="connsiteX2" fmla="*/ 8234406 w 8234406"/>
              <a:gd name="connsiteY2" fmla="*/ 1614641 h 3583846"/>
              <a:gd name="connsiteX3" fmla="*/ 4119606 w 8234406"/>
              <a:gd name="connsiteY3" fmla="*/ 3583846 h 3583846"/>
              <a:gd name="connsiteX4" fmla="*/ 4806 w 8234406"/>
              <a:gd name="connsiteY4" fmla="*/ 1614641 h 3583846"/>
              <a:gd name="connsiteX0" fmla="*/ 3329 w 7943680"/>
              <a:gd name="connsiteY0" fmla="*/ 1447343 h 3585128"/>
              <a:gd name="connsiteX1" fmla="*/ 3250382 w 7943680"/>
              <a:gd name="connsiteY1" fmla="*/ 653 h 3585128"/>
              <a:gd name="connsiteX2" fmla="*/ 7943680 w 7943680"/>
              <a:gd name="connsiteY2" fmla="*/ 1615294 h 3585128"/>
              <a:gd name="connsiteX3" fmla="*/ 3828880 w 7943680"/>
              <a:gd name="connsiteY3" fmla="*/ 3584499 h 3585128"/>
              <a:gd name="connsiteX4" fmla="*/ 3329 w 7943680"/>
              <a:gd name="connsiteY4" fmla="*/ 1447343 h 3585128"/>
              <a:gd name="connsiteX0" fmla="*/ 3177 w 7337038"/>
              <a:gd name="connsiteY0" fmla="*/ 1446892 h 3584089"/>
              <a:gd name="connsiteX1" fmla="*/ 3250230 w 7337038"/>
              <a:gd name="connsiteY1" fmla="*/ 202 h 3584089"/>
              <a:gd name="connsiteX2" fmla="*/ 7337038 w 7337038"/>
              <a:gd name="connsiteY2" fmla="*/ 1390908 h 3584089"/>
              <a:gd name="connsiteX3" fmla="*/ 3828728 w 7337038"/>
              <a:gd name="connsiteY3" fmla="*/ 3584048 h 3584089"/>
              <a:gd name="connsiteX4" fmla="*/ 3177 w 7337038"/>
              <a:gd name="connsiteY4" fmla="*/ 1446892 h 3584089"/>
              <a:gd name="connsiteX0" fmla="*/ 2354 w 7336215"/>
              <a:gd name="connsiteY0" fmla="*/ 1085976 h 3223172"/>
              <a:gd name="connsiteX1" fmla="*/ 3324052 w 7336215"/>
              <a:gd name="connsiteY1" fmla="*/ 3179 h 3223172"/>
              <a:gd name="connsiteX2" fmla="*/ 7336215 w 7336215"/>
              <a:gd name="connsiteY2" fmla="*/ 1029992 h 3223172"/>
              <a:gd name="connsiteX3" fmla="*/ 3827905 w 7336215"/>
              <a:gd name="connsiteY3" fmla="*/ 3223132 h 3223172"/>
              <a:gd name="connsiteX4" fmla="*/ 2354 w 7336215"/>
              <a:gd name="connsiteY4" fmla="*/ 1085976 h 3223172"/>
              <a:gd name="connsiteX0" fmla="*/ 2636 w 7047248"/>
              <a:gd name="connsiteY0" fmla="*/ 1144868 h 3226205"/>
              <a:gd name="connsiteX1" fmla="*/ 3035085 w 7047248"/>
              <a:gd name="connsiteY1" fmla="*/ 6087 h 3226205"/>
              <a:gd name="connsiteX2" fmla="*/ 7047248 w 7047248"/>
              <a:gd name="connsiteY2" fmla="*/ 1032900 h 3226205"/>
              <a:gd name="connsiteX3" fmla="*/ 3538938 w 7047248"/>
              <a:gd name="connsiteY3" fmla="*/ 3226040 h 3226205"/>
              <a:gd name="connsiteX4" fmla="*/ 2636 w 7047248"/>
              <a:gd name="connsiteY4" fmla="*/ 1144868 h 3226205"/>
              <a:gd name="connsiteX0" fmla="*/ 2930 w 6804946"/>
              <a:gd name="connsiteY0" fmla="*/ 1253311 h 3232484"/>
              <a:gd name="connsiteX1" fmla="*/ 2792783 w 6804946"/>
              <a:gd name="connsiteY1" fmla="*/ 11893 h 3232484"/>
              <a:gd name="connsiteX2" fmla="*/ 6804946 w 6804946"/>
              <a:gd name="connsiteY2" fmla="*/ 1038706 h 3232484"/>
              <a:gd name="connsiteX3" fmla="*/ 3296636 w 6804946"/>
              <a:gd name="connsiteY3" fmla="*/ 3231846 h 3232484"/>
              <a:gd name="connsiteX4" fmla="*/ 2930 w 6804946"/>
              <a:gd name="connsiteY4" fmla="*/ 1253311 h 3232484"/>
              <a:gd name="connsiteX0" fmla="*/ 2855 w 6515622"/>
              <a:gd name="connsiteY0" fmla="*/ 1252082 h 3231201"/>
              <a:gd name="connsiteX1" fmla="*/ 2792708 w 6515622"/>
              <a:gd name="connsiteY1" fmla="*/ 10664 h 3231201"/>
              <a:gd name="connsiteX2" fmla="*/ 6515622 w 6515622"/>
              <a:gd name="connsiteY2" fmla="*/ 1046808 h 3231201"/>
              <a:gd name="connsiteX3" fmla="*/ 3296561 w 6515622"/>
              <a:gd name="connsiteY3" fmla="*/ 3230617 h 3231201"/>
              <a:gd name="connsiteX4" fmla="*/ 2855 w 6515622"/>
              <a:gd name="connsiteY4" fmla="*/ 1252082 h 3231201"/>
              <a:gd name="connsiteX0" fmla="*/ 2956 w 6515723"/>
              <a:gd name="connsiteY0" fmla="*/ 1252082 h 3072638"/>
              <a:gd name="connsiteX1" fmla="*/ 2792809 w 6515723"/>
              <a:gd name="connsiteY1" fmla="*/ 10664 h 3072638"/>
              <a:gd name="connsiteX2" fmla="*/ 6515723 w 6515723"/>
              <a:gd name="connsiteY2" fmla="*/ 1046808 h 3072638"/>
              <a:gd name="connsiteX3" fmla="*/ 3305993 w 6515723"/>
              <a:gd name="connsiteY3" fmla="*/ 3071997 h 3072638"/>
              <a:gd name="connsiteX4" fmla="*/ 2956 w 6515723"/>
              <a:gd name="connsiteY4" fmla="*/ 1252082 h 3072638"/>
              <a:gd name="connsiteX0" fmla="*/ 3227 w 6329382"/>
              <a:gd name="connsiteY0" fmla="*/ 1311312 h 3076312"/>
              <a:gd name="connsiteX1" fmla="*/ 2606468 w 6329382"/>
              <a:gd name="connsiteY1" fmla="*/ 13910 h 3076312"/>
              <a:gd name="connsiteX2" fmla="*/ 6329382 w 6329382"/>
              <a:gd name="connsiteY2" fmla="*/ 1050054 h 3076312"/>
              <a:gd name="connsiteX3" fmla="*/ 3119652 w 6329382"/>
              <a:gd name="connsiteY3" fmla="*/ 3075243 h 3076312"/>
              <a:gd name="connsiteX4" fmla="*/ 3227 w 6329382"/>
              <a:gd name="connsiteY4" fmla="*/ 1311312 h 3076312"/>
              <a:gd name="connsiteX0" fmla="*/ 2266 w 7195196"/>
              <a:gd name="connsiteY0" fmla="*/ 1246334 h 3072293"/>
              <a:gd name="connsiteX1" fmla="*/ 3472282 w 7195196"/>
              <a:gd name="connsiteY1" fmla="*/ 10355 h 3072293"/>
              <a:gd name="connsiteX2" fmla="*/ 7195196 w 7195196"/>
              <a:gd name="connsiteY2" fmla="*/ 1046499 h 3072293"/>
              <a:gd name="connsiteX3" fmla="*/ 3985466 w 7195196"/>
              <a:gd name="connsiteY3" fmla="*/ 3071688 h 3072293"/>
              <a:gd name="connsiteX4" fmla="*/ 2266 w 7195196"/>
              <a:gd name="connsiteY4" fmla="*/ 1246334 h 3072293"/>
              <a:gd name="connsiteX0" fmla="*/ 2690 w 7195620"/>
              <a:gd name="connsiteY0" fmla="*/ 1246334 h 3420249"/>
              <a:gd name="connsiteX1" fmla="*/ 3472706 w 7195620"/>
              <a:gd name="connsiteY1" fmla="*/ 10355 h 3420249"/>
              <a:gd name="connsiteX2" fmla="*/ 7195620 w 7195620"/>
              <a:gd name="connsiteY2" fmla="*/ 1046499 h 3420249"/>
              <a:gd name="connsiteX3" fmla="*/ 4033515 w 7195620"/>
              <a:gd name="connsiteY3" fmla="*/ 3419749 h 3420249"/>
              <a:gd name="connsiteX4" fmla="*/ 2690 w 7195620"/>
              <a:gd name="connsiteY4" fmla="*/ 1246334 h 3420249"/>
              <a:gd name="connsiteX0" fmla="*/ 3048 w 6853078"/>
              <a:gd name="connsiteY0" fmla="*/ 1419857 h 3431259"/>
              <a:gd name="connsiteX1" fmla="*/ 3130164 w 6853078"/>
              <a:gd name="connsiteY1" fmla="*/ 20084 h 3431259"/>
              <a:gd name="connsiteX2" fmla="*/ 6853078 w 6853078"/>
              <a:gd name="connsiteY2" fmla="*/ 1056228 h 3431259"/>
              <a:gd name="connsiteX3" fmla="*/ 3690973 w 6853078"/>
              <a:gd name="connsiteY3" fmla="*/ 3429478 h 3431259"/>
              <a:gd name="connsiteX4" fmla="*/ 3048 w 6853078"/>
              <a:gd name="connsiteY4" fmla="*/ 1419857 h 3431259"/>
              <a:gd name="connsiteX0" fmla="*/ 3344 w 6624774"/>
              <a:gd name="connsiteY0" fmla="*/ 1495976 h 3436576"/>
              <a:gd name="connsiteX1" fmla="*/ 2901860 w 6624774"/>
              <a:gd name="connsiteY1" fmla="*/ 24543 h 3436576"/>
              <a:gd name="connsiteX2" fmla="*/ 6624774 w 6624774"/>
              <a:gd name="connsiteY2" fmla="*/ 1060687 h 3436576"/>
              <a:gd name="connsiteX3" fmla="*/ 3462669 w 6624774"/>
              <a:gd name="connsiteY3" fmla="*/ 3433937 h 3436576"/>
              <a:gd name="connsiteX4" fmla="*/ 3344 w 6624774"/>
              <a:gd name="connsiteY4" fmla="*/ 1495976 h 3436576"/>
              <a:gd name="connsiteX0" fmla="*/ 40100 w 6661530"/>
              <a:gd name="connsiteY0" fmla="*/ 1495976 h 3436631"/>
              <a:gd name="connsiteX1" fmla="*/ 2938616 w 6661530"/>
              <a:gd name="connsiteY1" fmla="*/ 24543 h 3436631"/>
              <a:gd name="connsiteX2" fmla="*/ 6661530 w 6661530"/>
              <a:gd name="connsiteY2" fmla="*/ 1060687 h 3436631"/>
              <a:gd name="connsiteX3" fmla="*/ 3499425 w 6661530"/>
              <a:gd name="connsiteY3" fmla="*/ 3433937 h 3436631"/>
              <a:gd name="connsiteX4" fmla="*/ 40100 w 6661530"/>
              <a:gd name="connsiteY4" fmla="*/ 1495976 h 3436631"/>
              <a:gd name="connsiteX0" fmla="*/ 41169 w 6586399"/>
              <a:gd name="connsiteY0" fmla="*/ 1387267 h 3429100"/>
              <a:gd name="connsiteX1" fmla="*/ 2863485 w 6586399"/>
              <a:gd name="connsiteY1" fmla="*/ 18205 h 3429100"/>
              <a:gd name="connsiteX2" fmla="*/ 6586399 w 6586399"/>
              <a:gd name="connsiteY2" fmla="*/ 1054349 h 3429100"/>
              <a:gd name="connsiteX3" fmla="*/ 3424294 w 6586399"/>
              <a:gd name="connsiteY3" fmla="*/ 3427599 h 3429100"/>
              <a:gd name="connsiteX4" fmla="*/ 41169 w 6586399"/>
              <a:gd name="connsiteY4" fmla="*/ 1387267 h 3429100"/>
              <a:gd name="connsiteX0" fmla="*/ 43947 w 6408202"/>
              <a:gd name="connsiteY0" fmla="*/ 1376408 h 3428381"/>
              <a:gd name="connsiteX1" fmla="*/ 2685288 w 6408202"/>
              <a:gd name="connsiteY1" fmla="*/ 17583 h 3428381"/>
              <a:gd name="connsiteX2" fmla="*/ 6408202 w 6408202"/>
              <a:gd name="connsiteY2" fmla="*/ 1053727 h 3428381"/>
              <a:gd name="connsiteX3" fmla="*/ 3246097 w 6408202"/>
              <a:gd name="connsiteY3" fmla="*/ 3426977 h 3428381"/>
              <a:gd name="connsiteX4" fmla="*/ 43947 w 6408202"/>
              <a:gd name="connsiteY4" fmla="*/ 1376408 h 34283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08202" h="3428381">
                <a:moveTo>
                  <a:pt x="43947" y="1376408"/>
                </a:moveTo>
                <a:cubicBezTo>
                  <a:pt x="-316221" y="777464"/>
                  <a:pt x="1624579" y="71363"/>
                  <a:pt x="2685288" y="17583"/>
                </a:cubicBezTo>
                <a:cubicBezTo>
                  <a:pt x="3745997" y="-36197"/>
                  <a:pt x="6408202" y="-33835"/>
                  <a:pt x="6408202" y="1053727"/>
                </a:cubicBezTo>
                <a:cubicBezTo>
                  <a:pt x="6408202" y="2141289"/>
                  <a:pt x="4306806" y="3373197"/>
                  <a:pt x="3246097" y="3426977"/>
                </a:cubicBezTo>
                <a:cubicBezTo>
                  <a:pt x="2185388" y="3480757"/>
                  <a:pt x="404115" y="1975352"/>
                  <a:pt x="43947" y="1376408"/>
                </a:cubicBezTo>
                <a:close/>
              </a:path>
            </a:pathLst>
          </a:custGeom>
          <a:noFill/>
        </p:spPr>
        <p:txBody>
          <a:bodyPr wrap="square" rtlCol="0">
            <a:spAutoFit/>
          </a:bodyPr>
          <a:lstStyle/>
          <a:p>
            <a:r>
              <a:rPr lang="en-US" dirty="0">
                <a:solidFill>
                  <a:srgbClr val="36363D"/>
                </a:solidFill>
                <a:effectLst/>
                <a:latin typeface="Calibri" panose="020F0502020204030204" pitchFamily="34" charset="0"/>
                <a:cs typeface="Calibri" panose="020F0502020204030204" pitchFamily="34" charset="0"/>
              </a:rPr>
              <a:t>6. Jack and Michele share custody of their children and alternate weeks in which they care for the children. One day when Jack drops off the children at Michele’s apartment, he notices that there is a man sitting in the living room. Michelle introduces this man as her new boyfriend. Jack asks to talk to Michelle outside and says that he is concerned about having someone he does not know spend time around the children. Michelle calls her boyfriend outside and tells him that Jack thinks he should not be trusted around her kids and that maybe he will mistreat them. </a:t>
            </a:r>
            <a:br>
              <a:rPr lang="en-US" dirty="0">
                <a:solidFill>
                  <a:srgbClr val="36363D"/>
                </a:solidFill>
                <a:effectLst/>
                <a:latin typeface="Calibri" panose="020F0502020204030204" pitchFamily="34" charset="0"/>
                <a:cs typeface="Calibri" panose="020F0502020204030204" pitchFamily="34" charset="0"/>
              </a:rPr>
            </a:br>
            <a:r>
              <a:rPr lang="en-US" dirty="0">
                <a:solidFill>
                  <a:srgbClr val="36363D"/>
                </a:solidFill>
                <a:effectLst/>
                <a:latin typeface="Calibri" panose="020F0502020204030204" pitchFamily="34" charset="0"/>
                <a:cs typeface="Calibri" panose="020F0502020204030204" pitchFamily="34" charset="0"/>
              </a:rPr>
              <a:t>	The two men scuffle and Jack leaves.</a:t>
            </a:r>
          </a:p>
        </p:txBody>
      </p:sp>
    </p:spTree>
    <p:extLst>
      <p:ext uri="{BB962C8B-B14F-4D97-AF65-F5344CB8AC3E}">
        <p14:creationId xmlns:p14="http://schemas.microsoft.com/office/powerpoint/2010/main" val="2771459762"/>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00E356-EE19-45E4-A18A-A6F3B4257D2F}"/>
              </a:ext>
            </a:extLst>
          </p:cNvPr>
          <p:cNvSpPr>
            <a:spLocks noGrp="1"/>
          </p:cNvSpPr>
          <p:nvPr>
            <p:ph type="title"/>
          </p:nvPr>
        </p:nvSpPr>
        <p:spPr/>
        <p:txBody>
          <a:bodyPr/>
          <a:lstStyle/>
          <a:p>
            <a:r>
              <a:rPr lang="en-US" dirty="0"/>
              <a:t>Relationship Scenarios      </a:t>
            </a:r>
          </a:p>
        </p:txBody>
      </p:sp>
      <p:pic>
        <p:nvPicPr>
          <p:cNvPr id="2" name="Picture 1">
            <a:extLst>
              <a:ext uri="{FF2B5EF4-FFF2-40B4-BE49-F238E27FC236}">
                <a16:creationId xmlns:a16="http://schemas.microsoft.com/office/drawing/2014/main" id="{7F5660DB-593A-2F52-672F-B649E9D9BA2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22980" y="634602"/>
            <a:ext cx="8163820" cy="4508898"/>
          </a:xfrm>
          <a:prstGeom prst="rect">
            <a:avLst/>
          </a:prstGeom>
        </p:spPr>
      </p:pic>
      <p:sp>
        <p:nvSpPr>
          <p:cNvPr id="5" name="TextBox 4">
            <a:extLst>
              <a:ext uri="{FF2B5EF4-FFF2-40B4-BE49-F238E27FC236}">
                <a16:creationId xmlns:a16="http://schemas.microsoft.com/office/drawing/2014/main" id="{25AA744D-FB84-8697-726D-147C210562F7}"/>
              </a:ext>
            </a:extLst>
          </p:cNvPr>
          <p:cNvSpPr txBox="1"/>
          <p:nvPr/>
        </p:nvSpPr>
        <p:spPr>
          <a:xfrm>
            <a:off x="811763" y="858416"/>
            <a:ext cx="7641772" cy="1785104"/>
          </a:xfrm>
          <a:prstGeom prst="rect">
            <a:avLst/>
          </a:prstGeom>
          <a:noFill/>
        </p:spPr>
        <p:txBody>
          <a:bodyPr wrap="square" rtlCol="0">
            <a:spAutoFit/>
          </a:bodyPr>
          <a:lstStyle/>
          <a:p>
            <a:r>
              <a:rPr lang="en-US" sz="2200" dirty="0">
                <a:solidFill>
                  <a:srgbClr val="36363D"/>
                </a:solidFill>
                <a:effectLst/>
                <a:latin typeface="Calibri" panose="020F0502020204030204" pitchFamily="34" charset="0"/>
                <a:cs typeface="Calibri" panose="020F0502020204030204" pitchFamily="34" charset="0"/>
              </a:rPr>
              <a:t>7. Tami and Jordan have three children. They make it a point not to fight in front of their children, but they often do not say anything to each other for days. The older child also often hears their parents arguing in their bedroom and notices that Tami and Jordan call each other bad names during their arguments.</a:t>
            </a:r>
          </a:p>
        </p:txBody>
      </p:sp>
    </p:spTree>
    <p:extLst>
      <p:ext uri="{BB962C8B-B14F-4D97-AF65-F5344CB8AC3E}">
        <p14:creationId xmlns:p14="http://schemas.microsoft.com/office/powerpoint/2010/main" val="3944976836"/>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82E9BA-43B7-549F-6CA8-98519305535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2D9BFE9-A74C-0A81-C343-6A0C6F5A56FB}"/>
              </a:ext>
            </a:extLst>
          </p:cNvPr>
          <p:cNvSpPr>
            <a:spLocks noGrp="1"/>
          </p:cNvSpPr>
          <p:nvPr>
            <p:ph type="title"/>
          </p:nvPr>
        </p:nvSpPr>
        <p:spPr/>
        <p:txBody>
          <a:bodyPr/>
          <a:lstStyle/>
          <a:p>
            <a:r>
              <a:rPr lang="en-US" dirty="0"/>
              <a:t>Relationship Scenarios       </a:t>
            </a:r>
          </a:p>
        </p:txBody>
      </p:sp>
      <p:pic>
        <p:nvPicPr>
          <p:cNvPr id="2" name="Picture 1">
            <a:extLst>
              <a:ext uri="{FF2B5EF4-FFF2-40B4-BE49-F238E27FC236}">
                <a16:creationId xmlns:a16="http://schemas.microsoft.com/office/drawing/2014/main" id="{CF3949F7-636B-5C7D-DCC2-B5757A3DE3D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980" y="634605"/>
            <a:ext cx="8163820" cy="4508896"/>
          </a:xfrm>
          <a:prstGeom prst="rect">
            <a:avLst/>
          </a:prstGeom>
        </p:spPr>
      </p:pic>
      <p:sp>
        <p:nvSpPr>
          <p:cNvPr id="5" name="TextBox 4">
            <a:extLst>
              <a:ext uri="{FF2B5EF4-FFF2-40B4-BE49-F238E27FC236}">
                <a16:creationId xmlns:a16="http://schemas.microsoft.com/office/drawing/2014/main" id="{A8F97949-8024-FB70-A556-647963FDE9BE}"/>
              </a:ext>
            </a:extLst>
          </p:cNvPr>
          <p:cNvSpPr txBox="1"/>
          <p:nvPr/>
        </p:nvSpPr>
        <p:spPr>
          <a:xfrm>
            <a:off x="819150" y="752475"/>
            <a:ext cx="7629525" cy="3323987"/>
          </a:xfrm>
          <a:prstGeom prst="rect">
            <a:avLst/>
          </a:prstGeom>
          <a:noFill/>
        </p:spPr>
        <p:txBody>
          <a:bodyPr wrap="square" rtlCol="0">
            <a:spAutoFit/>
          </a:bodyPr>
          <a:lstStyle/>
          <a:p>
            <a:r>
              <a:rPr lang="en-US" sz="2100" dirty="0">
                <a:solidFill>
                  <a:schemeClr val="bg2"/>
                </a:solidFill>
                <a:effectLst/>
                <a:latin typeface="Calibri" panose="020F0502020204030204" pitchFamily="34" charset="0"/>
                <a:cs typeface="Calibri" panose="020F0502020204030204" pitchFamily="34" charset="0"/>
              </a:rPr>
              <a:t>8. Eva is a single mother of three teenage daughters. Over the last several years, Eva has had several partners who have lived in her home. Eva’s daughters have seen these men hit their mother, and Eva always has an excuse for their behavior. In one instance, Eva said she provoked the man because she accused him of talking to another woman. In another instance, she said that the man was stressed because of his job and just was not himself. The girls heard the man tell their mother, “I love you so much; you just make me so angry sometimes.” In yet another situation, Eva said that it was an accident and that the man did not really mean to hit her.</a:t>
            </a:r>
          </a:p>
        </p:txBody>
      </p:sp>
    </p:spTree>
    <p:extLst>
      <p:ext uri="{BB962C8B-B14F-4D97-AF65-F5344CB8AC3E}">
        <p14:creationId xmlns:p14="http://schemas.microsoft.com/office/powerpoint/2010/main" val="2789475551"/>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Overview of Sessions</a:t>
            </a:r>
          </a:p>
        </p:txBody>
      </p:sp>
      <p:sp>
        <p:nvSpPr>
          <p:cNvPr id="5" name="Text Placeholder 4"/>
          <p:cNvSpPr>
            <a:spLocks noGrp="1"/>
          </p:cNvSpPr>
          <p:nvPr>
            <p:ph type="body" sz="quarter" idx="10"/>
          </p:nvPr>
        </p:nvSpPr>
        <p:spPr>
          <a:xfrm>
            <a:off x="457200" y="815242"/>
            <a:ext cx="7684114" cy="3341688"/>
          </a:xfrm>
        </p:spPr>
        <p:txBody>
          <a:bodyPr/>
          <a:lstStyle/>
          <a:p>
            <a:r>
              <a:rPr lang="en-US" b="1" dirty="0"/>
              <a:t>Session 1: Parenting Positively (group session)</a:t>
            </a:r>
          </a:p>
          <a:p>
            <a:pPr lvl="1"/>
            <a:r>
              <a:rPr lang="en-US" dirty="0"/>
              <a:t>Changes and pressures children face as they get older</a:t>
            </a:r>
          </a:p>
          <a:p>
            <a:pPr lvl="1"/>
            <a:r>
              <a:rPr lang="en-US" dirty="0"/>
              <a:t>Positive parenting skills</a:t>
            </a:r>
          </a:p>
          <a:p>
            <a:pPr lvl="1"/>
            <a:r>
              <a:rPr lang="en-US" dirty="0"/>
              <a:t>Parent-child communication skills</a:t>
            </a:r>
          </a:p>
          <a:p>
            <a:pPr marL="457177" lvl="1" indent="0">
              <a:buNone/>
            </a:pPr>
            <a:endParaRPr lang="en-US" dirty="0"/>
          </a:p>
          <a:p>
            <a:r>
              <a:rPr lang="en-US" b="1" dirty="0"/>
              <a:t>Session 2: Let’s Talk, Part 1 (in-home session)</a:t>
            </a:r>
          </a:p>
          <a:p>
            <a:pPr lvl="1"/>
            <a:r>
              <a:rPr lang="en-US" dirty="0"/>
              <a:t>Provides a structured opportunity for parents to practice their communication skills with their children</a:t>
            </a:r>
          </a:p>
          <a:p>
            <a:pPr lvl="1"/>
            <a:r>
              <a:rPr lang="en-US" dirty="0"/>
              <a:t>Allow parents an opportunity to practice skills learned in group sessions</a:t>
            </a:r>
          </a:p>
        </p:txBody>
      </p:sp>
    </p:spTree>
    <p:extLst>
      <p:ext uri="{BB962C8B-B14F-4D97-AF65-F5344CB8AC3E}">
        <p14:creationId xmlns:p14="http://schemas.microsoft.com/office/powerpoint/2010/main" val="2329035080"/>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00E356-EE19-45E4-A18A-A6F3B4257D2F}"/>
              </a:ext>
            </a:extLst>
          </p:cNvPr>
          <p:cNvSpPr>
            <a:spLocks noGrp="1"/>
          </p:cNvSpPr>
          <p:nvPr>
            <p:ph type="title"/>
          </p:nvPr>
        </p:nvSpPr>
        <p:spPr/>
        <p:txBody>
          <a:bodyPr/>
          <a:lstStyle/>
          <a:p>
            <a:r>
              <a:rPr lang="en-US" dirty="0"/>
              <a:t>Relationship Scenarios        </a:t>
            </a:r>
          </a:p>
        </p:txBody>
      </p:sp>
      <p:pic>
        <p:nvPicPr>
          <p:cNvPr id="3" name="Picture 2">
            <a:extLst>
              <a:ext uri="{FF2B5EF4-FFF2-40B4-BE49-F238E27FC236}">
                <a16:creationId xmlns:a16="http://schemas.microsoft.com/office/drawing/2014/main" id="{7F0A4DB7-C564-F3AB-8E5A-AEF2C0A549D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22980" y="634602"/>
            <a:ext cx="8163820" cy="4508898"/>
          </a:xfrm>
          <a:prstGeom prst="rect">
            <a:avLst/>
          </a:prstGeom>
        </p:spPr>
      </p:pic>
      <p:sp>
        <p:nvSpPr>
          <p:cNvPr id="5" name="TextBox 4">
            <a:extLst>
              <a:ext uri="{FF2B5EF4-FFF2-40B4-BE49-F238E27FC236}">
                <a16:creationId xmlns:a16="http://schemas.microsoft.com/office/drawing/2014/main" id="{C31D6077-08F1-C508-B95C-797A7D4BFF89}"/>
              </a:ext>
            </a:extLst>
          </p:cNvPr>
          <p:cNvSpPr txBox="1"/>
          <p:nvPr/>
        </p:nvSpPr>
        <p:spPr>
          <a:xfrm>
            <a:off x="990600" y="1063229"/>
            <a:ext cx="7124700" cy="2800767"/>
          </a:xfrm>
          <a:prstGeom prst="rect">
            <a:avLst/>
          </a:prstGeom>
          <a:noFill/>
        </p:spPr>
        <p:txBody>
          <a:bodyPr wrap="square" rtlCol="0">
            <a:spAutoFit/>
          </a:bodyPr>
          <a:lstStyle/>
          <a:p>
            <a:r>
              <a:rPr lang="en-US" sz="2200" dirty="0">
                <a:solidFill>
                  <a:schemeClr val="bg2"/>
                </a:solidFill>
                <a:latin typeface="Calibri" panose="020F0502020204030204" pitchFamily="34" charset="0"/>
                <a:cs typeface="Calibri" panose="020F0502020204030204" pitchFamily="34" charset="0"/>
              </a:rPr>
              <a:t>9</a:t>
            </a:r>
            <a:r>
              <a:rPr lang="en-US" sz="2200" dirty="0">
                <a:solidFill>
                  <a:schemeClr val="bg2"/>
                </a:solidFill>
                <a:effectLst/>
                <a:latin typeface="Calibri" panose="020F0502020204030204" pitchFamily="34" charset="0"/>
                <a:cs typeface="Calibri" panose="020F0502020204030204" pitchFamily="34" charset="0"/>
              </a:rPr>
              <a:t>. Jayda and Hines have lived together for six years and have a 6-year-old son and a 2-year-old daughter. Jayda comes home from work one day and yells at Hines telling him that the concert he was supposed to get tickets for is now sold out. Hines is angry and yells back at Jayda. The children witness the argument. Later in the evening Hines apologizes to Jayda for forgetting and Jayda apologizes to Hines for getting angry.</a:t>
            </a:r>
          </a:p>
        </p:txBody>
      </p:sp>
    </p:spTree>
    <p:extLst>
      <p:ext uri="{BB962C8B-B14F-4D97-AF65-F5344CB8AC3E}">
        <p14:creationId xmlns:p14="http://schemas.microsoft.com/office/powerpoint/2010/main" val="1081680766"/>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C00E356-EE19-45E4-A18A-A6F3B4257D2F}"/>
              </a:ext>
            </a:extLst>
          </p:cNvPr>
          <p:cNvSpPr>
            <a:spLocks noGrp="1"/>
          </p:cNvSpPr>
          <p:nvPr>
            <p:ph type="title"/>
          </p:nvPr>
        </p:nvSpPr>
        <p:spPr/>
        <p:txBody>
          <a:bodyPr/>
          <a:lstStyle/>
          <a:p>
            <a:r>
              <a:rPr lang="en-US" dirty="0"/>
              <a:t>Relationship Scenarios         </a:t>
            </a:r>
          </a:p>
        </p:txBody>
      </p:sp>
      <p:pic>
        <p:nvPicPr>
          <p:cNvPr id="3" name="Picture 2">
            <a:extLst>
              <a:ext uri="{FF2B5EF4-FFF2-40B4-BE49-F238E27FC236}">
                <a16:creationId xmlns:a16="http://schemas.microsoft.com/office/drawing/2014/main" id="{DE25E697-5F0F-5086-69AA-AECA5B0A9118}"/>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980" y="634602"/>
            <a:ext cx="8163820" cy="4508898"/>
          </a:xfrm>
          <a:prstGeom prst="rect">
            <a:avLst/>
          </a:prstGeom>
        </p:spPr>
      </p:pic>
      <p:sp>
        <p:nvSpPr>
          <p:cNvPr id="5" name="TextBox 4">
            <a:extLst>
              <a:ext uri="{FF2B5EF4-FFF2-40B4-BE49-F238E27FC236}">
                <a16:creationId xmlns:a16="http://schemas.microsoft.com/office/drawing/2014/main" id="{313F2968-7863-78D9-E712-3DFBFE1A6EB1}"/>
              </a:ext>
            </a:extLst>
          </p:cNvPr>
          <p:cNvSpPr txBox="1"/>
          <p:nvPr/>
        </p:nvSpPr>
        <p:spPr>
          <a:xfrm>
            <a:off x="952500" y="971550"/>
            <a:ext cx="7305675" cy="3139321"/>
          </a:xfrm>
          <a:prstGeom prst="rect">
            <a:avLst/>
          </a:prstGeom>
          <a:noFill/>
        </p:spPr>
        <p:txBody>
          <a:bodyPr wrap="square" rtlCol="0">
            <a:spAutoFit/>
          </a:bodyPr>
          <a:lstStyle/>
          <a:p>
            <a:r>
              <a:rPr lang="en-US" sz="2200" dirty="0">
                <a:solidFill>
                  <a:srgbClr val="36363D"/>
                </a:solidFill>
                <a:effectLst/>
                <a:latin typeface="Calibri" panose="020F0502020204030204" pitchFamily="34" charset="0"/>
                <a:cs typeface="Calibri" panose="020F0502020204030204" pitchFamily="34" charset="0"/>
              </a:rPr>
              <a:t>10. Demetrius is a single father of three young children. The mother of his children has a substance use problem and rarely sees the children. Demetrius has a serious girlfriend but she does not like his children and the two have frequent arguments about what Demetrius should do regarding the behavior of his children. It is not uncommon for Demetrius’ girlfriend to hit him and tell him that he is a horrible father and that he will never get another woman because of his three children.</a:t>
            </a:r>
          </a:p>
        </p:txBody>
      </p:sp>
    </p:spTree>
    <p:extLst>
      <p:ext uri="{BB962C8B-B14F-4D97-AF65-F5344CB8AC3E}">
        <p14:creationId xmlns:p14="http://schemas.microsoft.com/office/powerpoint/2010/main" val="287739744"/>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DF46B-4A10-410A-A2B8-A569F689579F}"/>
              </a:ext>
            </a:extLst>
          </p:cNvPr>
          <p:cNvSpPr>
            <a:spLocks noGrp="1"/>
          </p:cNvSpPr>
          <p:nvPr>
            <p:ph type="title"/>
          </p:nvPr>
        </p:nvSpPr>
        <p:spPr/>
        <p:txBody>
          <a:bodyPr/>
          <a:lstStyle/>
          <a:p>
            <a:r>
              <a:rPr lang="en-US" dirty="0"/>
              <a:t>Video: Children See, Children Do</a:t>
            </a:r>
          </a:p>
        </p:txBody>
      </p:sp>
      <p:sp>
        <p:nvSpPr>
          <p:cNvPr id="3" name="Text Placeholder 2">
            <a:extLst>
              <a:ext uri="{FF2B5EF4-FFF2-40B4-BE49-F238E27FC236}">
                <a16:creationId xmlns:a16="http://schemas.microsoft.com/office/drawing/2014/main" id="{B70D980D-56C4-4D83-854E-F2C586A9FE24}"/>
              </a:ext>
            </a:extLst>
          </p:cNvPr>
          <p:cNvSpPr>
            <a:spLocks noGrp="1"/>
          </p:cNvSpPr>
          <p:nvPr>
            <p:ph type="body" sz="quarter" idx="10"/>
          </p:nvPr>
        </p:nvSpPr>
        <p:spPr/>
        <p:txBody>
          <a:bodyPr/>
          <a:lstStyle/>
          <a:p>
            <a:pPr marL="0" indent="0">
              <a:buNone/>
            </a:pPr>
            <a:r>
              <a:rPr lang="en-US" dirty="0">
                <a:hlinkClick r:id="rId2"/>
              </a:rPr>
              <a:t>https://www.youtube.com/watch?v=XbUBy2Nt5f4</a:t>
            </a:r>
            <a:endParaRPr lang="en-US" dirty="0"/>
          </a:p>
          <a:p>
            <a:pPr marL="0" indent="0">
              <a:buNone/>
            </a:pPr>
            <a:endParaRPr lang="en-US" dirty="0"/>
          </a:p>
        </p:txBody>
      </p:sp>
    </p:spTree>
    <p:extLst>
      <p:ext uri="{BB962C8B-B14F-4D97-AF65-F5344CB8AC3E}">
        <p14:creationId xmlns:p14="http://schemas.microsoft.com/office/powerpoint/2010/main" val="2595205599"/>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Title 6"/>
          <p:cNvSpPr txBox="1">
            <a:spLocks noGrp="1"/>
          </p:cNvSpPr>
          <p:nvPr>
            <p:ph type="title" idx="4294967295"/>
          </p:nvPr>
        </p:nvSpPr>
        <p:spPr>
          <a:xfrm>
            <a:off x="991140" y="2145464"/>
            <a:ext cx="7161719" cy="150810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600" b="1" i="0" u="none" strike="noStrike" kern="1200" cap="none" spc="0" normalizeH="0" baseline="0" noProof="0" dirty="0">
                <a:ln>
                  <a:noFill/>
                </a:ln>
                <a:solidFill>
                  <a:srgbClr val="36363D"/>
                </a:solidFill>
                <a:effectLst/>
                <a:uLnTx/>
                <a:uFillTx/>
                <a:latin typeface="Calibri" panose="020F0502020204030204" pitchFamily="34" charset="0"/>
                <a:ea typeface="+mn-ea"/>
                <a:cs typeface="Calibri" panose="020F0502020204030204" pitchFamily="34" charset="0"/>
              </a:rPr>
              <a:t>Session 5: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600" b="1" i="0" u="none" strike="noStrike" kern="1200" cap="none" spc="0" normalizeH="0" baseline="0" noProof="0" dirty="0">
                <a:ln>
                  <a:noFill/>
                </a:ln>
                <a:solidFill>
                  <a:srgbClr val="36363D"/>
                </a:solidFill>
                <a:effectLst/>
                <a:uLnTx/>
                <a:uFillTx/>
                <a:latin typeface="Calibri" panose="020F0502020204030204" pitchFamily="34" charset="0"/>
                <a:ea typeface="+mn-ea"/>
                <a:cs typeface="Calibri" panose="020F0502020204030204" pitchFamily="34" charset="0"/>
              </a:rPr>
              <a:t>Parenting Skillfully</a:t>
            </a:r>
          </a:p>
        </p:txBody>
      </p:sp>
    </p:spTree>
    <p:extLst>
      <p:ext uri="{BB962C8B-B14F-4D97-AF65-F5344CB8AC3E}">
        <p14:creationId xmlns:p14="http://schemas.microsoft.com/office/powerpoint/2010/main" val="615720212"/>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Parental Supervision?</a:t>
            </a:r>
          </a:p>
        </p:txBody>
      </p:sp>
      <p:sp>
        <p:nvSpPr>
          <p:cNvPr id="3" name="Text Placeholder 2"/>
          <p:cNvSpPr>
            <a:spLocks noGrp="1"/>
          </p:cNvSpPr>
          <p:nvPr>
            <p:ph type="body" sz="quarter" idx="10"/>
          </p:nvPr>
        </p:nvSpPr>
        <p:spPr/>
        <p:txBody>
          <a:bodyPr/>
          <a:lstStyle/>
          <a:p>
            <a:r>
              <a:rPr lang="en-US" dirty="0"/>
              <a:t>Expectations parents have for their child’s behavior</a:t>
            </a:r>
          </a:p>
          <a:p>
            <a:r>
              <a:rPr lang="en-US" dirty="0"/>
              <a:t>Actions parents take to keep track of their child</a:t>
            </a:r>
          </a:p>
          <a:p>
            <a:r>
              <a:rPr lang="en-US" dirty="0"/>
              <a:t>Ways parents respond when their child breaks the rules</a:t>
            </a:r>
          </a:p>
        </p:txBody>
      </p:sp>
      <p:pic>
        <p:nvPicPr>
          <p:cNvPr id="4" name="Picture 3" descr="A smiling, adult female teacher with glasses and arms crossed.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6777" y="1063229"/>
            <a:ext cx="1569600" cy="3798887"/>
          </a:xfrm>
          <a:prstGeom prst="rect">
            <a:avLst/>
          </a:prstGeom>
        </p:spPr>
      </p:pic>
    </p:spTree>
    <p:extLst>
      <p:ext uri="{BB962C8B-B14F-4D97-AF65-F5344CB8AC3E}">
        <p14:creationId xmlns:p14="http://schemas.microsoft.com/office/powerpoint/2010/main" val="1352660545"/>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Why is Parental Supervision Important?</a:t>
            </a:r>
          </a:p>
        </p:txBody>
      </p:sp>
      <p:sp>
        <p:nvSpPr>
          <p:cNvPr id="5" name="Text Placeholder 4"/>
          <p:cNvSpPr>
            <a:spLocks noGrp="1"/>
          </p:cNvSpPr>
          <p:nvPr>
            <p:ph type="body" sz="quarter" idx="10"/>
          </p:nvPr>
        </p:nvSpPr>
        <p:spPr/>
        <p:txBody>
          <a:bodyPr/>
          <a:lstStyle/>
          <a:p>
            <a:pPr marL="0" indent="0">
              <a:buNone/>
            </a:pPr>
            <a:r>
              <a:rPr lang="en-US" b="1" dirty="0"/>
              <a:t>Children whose parents use effective supervision practices make better decisions and avoid:</a:t>
            </a:r>
          </a:p>
          <a:p>
            <a:r>
              <a:rPr lang="en-US" dirty="0"/>
              <a:t>Having sex at an early age</a:t>
            </a:r>
          </a:p>
          <a:p>
            <a:r>
              <a:rPr lang="en-US" dirty="0"/>
              <a:t>Smoking cigarettes</a:t>
            </a:r>
          </a:p>
          <a:p>
            <a:r>
              <a:rPr lang="en-US" dirty="0"/>
              <a:t>Drinking alcohol</a:t>
            </a:r>
          </a:p>
          <a:p>
            <a:r>
              <a:rPr lang="en-US" dirty="0"/>
              <a:t>Being physically aggressive</a:t>
            </a:r>
          </a:p>
          <a:p>
            <a:r>
              <a:rPr lang="en-US" dirty="0"/>
              <a:t>Skipping school</a:t>
            </a:r>
          </a:p>
          <a:p>
            <a:r>
              <a:rPr lang="en-US" dirty="0"/>
              <a:t>Engaging in teen dating violence</a:t>
            </a:r>
          </a:p>
        </p:txBody>
      </p:sp>
    </p:spTree>
    <p:extLst>
      <p:ext uri="{BB962C8B-B14F-4D97-AF65-F5344CB8AC3E}">
        <p14:creationId xmlns:p14="http://schemas.microsoft.com/office/powerpoint/2010/main" val="2858153912"/>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I Supervise My </a:t>
            </a:r>
            <a:r>
              <a:rPr lang="en-US"/>
              <a:t>Child? </a:t>
            </a:r>
            <a:endParaRPr lang="en-US" dirty="0"/>
          </a:p>
        </p:txBody>
      </p:sp>
      <p:sp>
        <p:nvSpPr>
          <p:cNvPr id="3" name="Text Placeholder 2"/>
          <p:cNvSpPr>
            <a:spLocks noGrp="1"/>
          </p:cNvSpPr>
          <p:nvPr>
            <p:ph type="body" sz="quarter" idx="10"/>
          </p:nvPr>
        </p:nvSpPr>
        <p:spPr>
          <a:xfrm>
            <a:off x="457200" y="1051673"/>
            <a:ext cx="8229600" cy="3341688"/>
          </a:xfrm>
        </p:spPr>
        <p:txBody>
          <a:bodyPr/>
          <a:lstStyle/>
          <a:p>
            <a:pPr marL="0" indent="0">
              <a:buNone/>
            </a:pPr>
            <a:r>
              <a:rPr lang="en-US" b="1" dirty="0"/>
              <a:t>Parental supervision is being used when parents ask their child:</a:t>
            </a:r>
          </a:p>
        </p:txBody>
      </p:sp>
      <p:pic>
        <p:nvPicPr>
          <p:cNvPr id="9" name="Picture 8" descr="image of speech bubble">
            <a:extLst>
              <a:ext uri="{FF2B5EF4-FFF2-40B4-BE49-F238E27FC236}">
                <a16:creationId xmlns:a16="http://schemas.microsoft.com/office/drawing/2014/main" id="{B257BD94-8BA4-F86D-9E43-3FB19BB6F368}"/>
              </a:ext>
            </a:extLst>
          </p:cNvPr>
          <p:cNvPicPr>
            <a:picLocks noChangeAspect="1"/>
          </p:cNvPicPr>
          <p:nvPr/>
        </p:nvPicPr>
        <p:blipFill>
          <a:blip r:embed="rId3">
            <a:extLst>
              <a:ext uri="{28A0092B-C50C-407E-A947-70E740481C1C}">
                <a14:useLocalDpi xmlns:a14="http://schemas.microsoft.com/office/drawing/2010/main" val="0"/>
              </a:ext>
            </a:extLst>
          </a:blip>
          <a:srcRect l="9007" t="6808" r="8902" b="13538"/>
          <a:stretch>
            <a:fillRect/>
          </a:stretch>
        </p:blipFill>
        <p:spPr>
          <a:xfrm flipH="1">
            <a:off x="2725781" y="1619795"/>
            <a:ext cx="3518263" cy="3413759"/>
          </a:xfrm>
          <a:prstGeom prst="rect">
            <a:avLst/>
          </a:prstGeom>
        </p:spPr>
      </p:pic>
      <p:sp>
        <p:nvSpPr>
          <p:cNvPr id="5" name="TextBox 4"/>
          <p:cNvSpPr txBox="1"/>
          <p:nvPr/>
        </p:nvSpPr>
        <p:spPr>
          <a:xfrm>
            <a:off x="3126784" y="2232397"/>
            <a:ext cx="3298477" cy="1600438"/>
          </a:xfrm>
          <a:prstGeom prst="rect">
            <a:avLst/>
          </a:prstGeom>
          <a:noFill/>
        </p:spPr>
        <p:txBody>
          <a:bodyPr wrap="square" rtlCol="0">
            <a:spAutoFit/>
          </a:bodyPr>
          <a:lstStyle/>
          <a:p>
            <a:r>
              <a:rPr lang="en-US" sz="2000" b="1" dirty="0">
                <a:solidFill>
                  <a:schemeClr val="accent4">
                    <a:lumMod val="75000"/>
                  </a:schemeClr>
                </a:solidFill>
                <a:latin typeface="Calibri" panose="020F0502020204030204" pitchFamily="34" charset="0"/>
              </a:rPr>
              <a:t>Where </a:t>
            </a:r>
            <a:r>
              <a:rPr lang="en-US" sz="2000" dirty="0">
                <a:solidFill>
                  <a:schemeClr val="accent4">
                    <a:lumMod val="75000"/>
                  </a:schemeClr>
                </a:solidFill>
                <a:latin typeface="Calibri" panose="020F0502020204030204" pitchFamily="34" charset="0"/>
              </a:rPr>
              <a:t>will you be?</a:t>
            </a:r>
          </a:p>
          <a:p>
            <a:r>
              <a:rPr lang="en-US" sz="2000" b="1" dirty="0">
                <a:solidFill>
                  <a:schemeClr val="accent4">
                    <a:lumMod val="75000"/>
                  </a:schemeClr>
                </a:solidFill>
                <a:latin typeface="Calibri" panose="020F0502020204030204" pitchFamily="34" charset="0"/>
              </a:rPr>
              <a:t>Who</a:t>
            </a:r>
            <a:r>
              <a:rPr lang="en-US" sz="2000" dirty="0">
                <a:solidFill>
                  <a:schemeClr val="accent4">
                    <a:lumMod val="75000"/>
                  </a:schemeClr>
                </a:solidFill>
                <a:latin typeface="Calibri" panose="020F0502020204030204" pitchFamily="34" charset="0"/>
              </a:rPr>
              <a:t> will you be with?</a:t>
            </a:r>
          </a:p>
          <a:p>
            <a:r>
              <a:rPr lang="en-US" sz="2000" b="1" dirty="0">
                <a:solidFill>
                  <a:schemeClr val="accent4">
                    <a:lumMod val="75000"/>
                  </a:schemeClr>
                </a:solidFill>
                <a:latin typeface="Calibri" panose="020F0502020204030204" pitchFamily="34" charset="0"/>
              </a:rPr>
              <a:t>What </a:t>
            </a:r>
            <a:r>
              <a:rPr lang="en-US" sz="2000" dirty="0">
                <a:solidFill>
                  <a:schemeClr val="accent4">
                    <a:lumMod val="75000"/>
                  </a:schemeClr>
                </a:solidFill>
                <a:latin typeface="Calibri" panose="020F0502020204030204" pitchFamily="34" charset="0"/>
              </a:rPr>
              <a:t>will you be doing?</a:t>
            </a:r>
          </a:p>
          <a:p>
            <a:r>
              <a:rPr lang="en-US" sz="2000" b="1" dirty="0">
                <a:solidFill>
                  <a:schemeClr val="accent4">
                    <a:lumMod val="75000"/>
                  </a:schemeClr>
                </a:solidFill>
                <a:latin typeface="Calibri" panose="020F0502020204030204" pitchFamily="34" charset="0"/>
              </a:rPr>
              <a:t>When</a:t>
            </a:r>
            <a:r>
              <a:rPr lang="en-US" sz="2000" dirty="0">
                <a:solidFill>
                  <a:schemeClr val="accent4">
                    <a:lumMod val="75000"/>
                  </a:schemeClr>
                </a:solidFill>
                <a:latin typeface="Calibri" panose="020F0502020204030204" pitchFamily="34" charset="0"/>
              </a:rPr>
              <a:t> will you be home?</a:t>
            </a:r>
          </a:p>
          <a:p>
            <a:endParaRPr lang="en-US" dirty="0">
              <a:solidFill>
                <a:srgbClr val="000000"/>
              </a:solidFill>
              <a:latin typeface="Calibri" panose="020F0502020204030204" pitchFamily="34" charset="0"/>
            </a:endParaRPr>
          </a:p>
        </p:txBody>
      </p:sp>
    </p:spTree>
    <p:extLst>
      <p:ext uri="{BB962C8B-B14F-4D97-AF65-F5344CB8AC3E}">
        <p14:creationId xmlns:p14="http://schemas.microsoft.com/office/powerpoint/2010/main" val="4034256906"/>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I Supervise My Child?  </a:t>
            </a:r>
          </a:p>
        </p:txBody>
      </p:sp>
      <p:sp>
        <p:nvSpPr>
          <p:cNvPr id="3" name="Text Placeholder 2"/>
          <p:cNvSpPr>
            <a:spLocks noGrp="1"/>
          </p:cNvSpPr>
          <p:nvPr>
            <p:ph type="body" sz="quarter" idx="10"/>
          </p:nvPr>
        </p:nvSpPr>
        <p:spPr/>
        <p:txBody>
          <a:bodyPr/>
          <a:lstStyle/>
          <a:p>
            <a:pPr marL="0" indent="0">
              <a:buNone/>
            </a:pPr>
            <a:r>
              <a:rPr lang="en-US" b="1" dirty="0"/>
              <a:t>Parents are also supervising when they:</a:t>
            </a:r>
          </a:p>
          <a:p>
            <a:r>
              <a:rPr lang="en-US" dirty="0"/>
              <a:t>Check in with their child by phone</a:t>
            </a:r>
          </a:p>
          <a:p>
            <a:r>
              <a:rPr lang="en-US" dirty="0"/>
              <a:t>Get to know their child’s friends and their parents</a:t>
            </a:r>
          </a:p>
          <a:p>
            <a:r>
              <a:rPr lang="en-US" dirty="0"/>
              <a:t>Talk with their child about how he or she spends time or whether he or she is making safe choices</a:t>
            </a:r>
          </a:p>
          <a:p>
            <a:r>
              <a:rPr lang="en-US" dirty="0"/>
              <a:t>Set and enforce rules for their child’s behavior</a:t>
            </a:r>
          </a:p>
        </p:txBody>
      </p:sp>
    </p:spTree>
    <p:extLst>
      <p:ext uri="{BB962C8B-B14F-4D97-AF65-F5344CB8AC3E}">
        <p14:creationId xmlns:p14="http://schemas.microsoft.com/office/powerpoint/2010/main" val="2599939388"/>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3493E-CC53-AA50-C524-A6ADFCC67384}"/>
              </a:ext>
            </a:extLst>
          </p:cNvPr>
          <p:cNvSpPr>
            <a:spLocks noGrp="1"/>
          </p:cNvSpPr>
          <p:nvPr>
            <p:ph type="title"/>
          </p:nvPr>
        </p:nvSpPr>
        <p:spPr/>
        <p:txBody>
          <a:bodyPr/>
          <a:lstStyle/>
          <a:p>
            <a:r>
              <a:rPr lang="en-US" dirty="0"/>
              <a:t>Teen Risk Behaviors: The Facts</a:t>
            </a:r>
          </a:p>
        </p:txBody>
      </p:sp>
      <p:sp>
        <p:nvSpPr>
          <p:cNvPr id="3" name="Text Placeholder 2">
            <a:extLst>
              <a:ext uri="{FF2B5EF4-FFF2-40B4-BE49-F238E27FC236}">
                <a16:creationId xmlns:a16="http://schemas.microsoft.com/office/drawing/2014/main" id="{2DAA0724-9731-86C9-726C-F658C41B045B}"/>
              </a:ext>
            </a:extLst>
          </p:cNvPr>
          <p:cNvSpPr>
            <a:spLocks noGrp="1"/>
          </p:cNvSpPr>
          <p:nvPr>
            <p:ph type="body" sz="quarter" idx="10"/>
          </p:nvPr>
        </p:nvSpPr>
        <p:spPr/>
        <p:txBody>
          <a:bodyPr/>
          <a:lstStyle/>
          <a:p>
            <a:pPr marL="342900" marR="0" lvl="0" indent="-342900">
              <a:lnSpc>
                <a:spcPct val="150000"/>
              </a:lnSpc>
              <a:spcBef>
                <a:spcPts val="0"/>
              </a:spcBef>
              <a:spcAft>
                <a:spcPts val="0"/>
              </a:spcAft>
              <a:buFont typeface="Arial" panose="020B0604020202020204" pitchFamily="34" charset="0"/>
              <a:buChar char="●"/>
            </a:pPr>
            <a:r>
              <a:rPr lang="en-US" sz="1800" u="none" strike="noStrike" dirty="0">
                <a:effectLst/>
                <a:latin typeface="Calibri" panose="020F0502020204030204" pitchFamily="34" charset="0"/>
                <a:ea typeface="Calibri" panose="020F0502020204030204" pitchFamily="34" charset="0"/>
              </a:rPr>
              <a:t>Over 1 in 5 high school students report drinking alcohol in the last 30 days</a:t>
            </a:r>
            <a:endParaRPr lang="en-US" sz="1800" u="none" strike="noStrike" dirty="0">
              <a:effectLst/>
              <a:latin typeface="Arial" panose="020B0604020202020204" pitchFamily="34" charset="0"/>
              <a:ea typeface="Arial" panose="020B0604020202020204" pitchFamily="34" charset="0"/>
            </a:endParaRPr>
          </a:p>
          <a:p>
            <a:pPr marL="342900" marR="0" lvl="0" indent="-342900">
              <a:lnSpc>
                <a:spcPct val="150000"/>
              </a:lnSpc>
              <a:spcBef>
                <a:spcPts val="0"/>
              </a:spcBef>
              <a:spcAft>
                <a:spcPts val="0"/>
              </a:spcAft>
              <a:buFont typeface="Arial" panose="020B0604020202020204" pitchFamily="34" charset="0"/>
              <a:buChar char="●"/>
            </a:pPr>
            <a:r>
              <a:rPr lang="en-US" sz="1800" u="none" strike="noStrike" dirty="0">
                <a:effectLst/>
                <a:latin typeface="Calibri" panose="020F0502020204030204" pitchFamily="34" charset="0"/>
                <a:ea typeface="Calibri" panose="020F0502020204030204" pitchFamily="34" charset="0"/>
              </a:rPr>
              <a:t>Almost 1 out of 5 students have tried cigarette smoking</a:t>
            </a:r>
            <a:endParaRPr lang="en-US" sz="1800" u="none" strike="noStrike" dirty="0">
              <a:effectLst/>
              <a:latin typeface="Arial" panose="020B0604020202020204" pitchFamily="34" charset="0"/>
              <a:ea typeface="Arial" panose="020B0604020202020204" pitchFamily="34" charset="0"/>
            </a:endParaRPr>
          </a:p>
          <a:p>
            <a:pPr marL="342900" marR="0" lvl="0" indent="-342900">
              <a:lnSpc>
                <a:spcPct val="150000"/>
              </a:lnSpc>
              <a:spcBef>
                <a:spcPts val="0"/>
              </a:spcBef>
              <a:spcAft>
                <a:spcPts val="0"/>
              </a:spcAft>
              <a:buFont typeface="Arial" panose="020B0604020202020204" pitchFamily="34" charset="0"/>
              <a:buChar char="●"/>
            </a:pPr>
            <a:r>
              <a:rPr lang="en-US" sz="1800" u="none" strike="noStrike" dirty="0">
                <a:effectLst/>
                <a:latin typeface="Calibri" panose="020F0502020204030204" pitchFamily="34" charset="0"/>
                <a:ea typeface="Calibri" panose="020F0502020204030204" pitchFamily="34" charset="0"/>
              </a:rPr>
              <a:t>3 in 10 students report having sex</a:t>
            </a:r>
            <a:endParaRPr lang="en-US" sz="1800" u="none" strike="noStrike" dirty="0">
              <a:effectLst/>
              <a:latin typeface="Arial" panose="020B0604020202020204" pitchFamily="34" charset="0"/>
              <a:ea typeface="Arial" panose="020B0604020202020204" pitchFamily="34" charset="0"/>
            </a:endParaRPr>
          </a:p>
          <a:p>
            <a:pPr marL="342900" marR="0" lvl="0" indent="-342900">
              <a:lnSpc>
                <a:spcPct val="150000"/>
              </a:lnSpc>
              <a:spcBef>
                <a:spcPts val="0"/>
              </a:spcBef>
              <a:spcAft>
                <a:spcPts val="0"/>
              </a:spcAft>
              <a:buFont typeface="Arial" panose="020B0604020202020204" pitchFamily="34" charset="0"/>
              <a:buChar char="●"/>
            </a:pPr>
            <a:r>
              <a:rPr lang="en-US" sz="1800" u="none" strike="noStrike" dirty="0">
                <a:effectLst/>
                <a:latin typeface="Calibri" panose="020F0502020204030204" pitchFamily="34" charset="0"/>
                <a:ea typeface="Calibri" panose="020F0502020204030204" pitchFamily="34" charset="0"/>
              </a:rPr>
              <a:t>Nearly 2 in 5 high school students have tried electronic vapor (“vape”) products</a:t>
            </a:r>
            <a:endParaRPr lang="en-US" sz="1800" u="none" strike="noStrike" dirty="0">
              <a:effectLst/>
              <a:latin typeface="Arial" panose="020B0604020202020204" pitchFamily="34" charset="0"/>
              <a:ea typeface="Arial" panose="020B0604020202020204" pitchFamily="34" charset="0"/>
            </a:endParaRPr>
          </a:p>
          <a:p>
            <a:pPr marL="342900" marR="0" lvl="0" indent="-342900">
              <a:lnSpc>
                <a:spcPct val="150000"/>
              </a:lnSpc>
              <a:spcBef>
                <a:spcPts val="0"/>
              </a:spcBef>
              <a:spcAft>
                <a:spcPts val="0"/>
              </a:spcAft>
              <a:buFont typeface="Arial" panose="020B0604020202020204" pitchFamily="34" charset="0"/>
              <a:buChar char="●"/>
            </a:pPr>
            <a:r>
              <a:rPr lang="en-US" sz="1800" u="none" strike="noStrike" dirty="0">
                <a:effectLst/>
                <a:latin typeface="Calibri" panose="020F0502020204030204" pitchFamily="34" charset="0"/>
                <a:ea typeface="Calibri" panose="020F0502020204030204" pitchFamily="34" charset="0"/>
              </a:rPr>
              <a:t>Over 1 in 5 high school students report drinking alcohol or taking drugs the last time they had sex</a:t>
            </a:r>
            <a:endParaRPr lang="en-US" sz="1800" u="none" strike="noStrike" dirty="0">
              <a:effectLst/>
              <a:latin typeface="Arial" panose="020B0604020202020204" pitchFamily="34" charset="0"/>
              <a:ea typeface="Arial" panose="020B0604020202020204" pitchFamily="34" charset="0"/>
            </a:endParaRPr>
          </a:p>
          <a:p>
            <a:pPr marL="342900" marR="0" lvl="0" indent="-342900">
              <a:lnSpc>
                <a:spcPct val="150000"/>
              </a:lnSpc>
              <a:spcBef>
                <a:spcPts val="0"/>
              </a:spcBef>
              <a:spcAft>
                <a:spcPts val="0"/>
              </a:spcAft>
              <a:buFont typeface="Arial" panose="020B0604020202020204" pitchFamily="34" charset="0"/>
              <a:buChar char="●"/>
            </a:pPr>
            <a:r>
              <a:rPr lang="en-US" sz="1800" u="none" strike="noStrike" dirty="0">
                <a:effectLst/>
                <a:latin typeface="Calibri" panose="020F0502020204030204" pitchFamily="34" charset="0"/>
                <a:ea typeface="Calibri" panose="020F0502020204030204" pitchFamily="34" charset="0"/>
              </a:rPr>
              <a:t>Almost half of sexually active high school students report not using a condom the last time they had sex</a:t>
            </a:r>
            <a:endParaRPr lang="en-US" sz="1800" u="none" strike="noStrike" dirty="0">
              <a:effectLst/>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1526067780"/>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Conflict Resolution</a:t>
            </a:r>
          </a:p>
        </p:txBody>
      </p:sp>
      <p:sp>
        <p:nvSpPr>
          <p:cNvPr id="3" name="Text Placeholder 2"/>
          <p:cNvSpPr>
            <a:spLocks noGrp="1"/>
          </p:cNvSpPr>
          <p:nvPr>
            <p:ph type="body" sz="quarter" idx="10"/>
          </p:nvPr>
        </p:nvSpPr>
        <p:spPr/>
        <p:txBody>
          <a:bodyPr/>
          <a:lstStyle/>
          <a:p>
            <a:pPr marL="0" indent="0">
              <a:buNone/>
            </a:pPr>
            <a:r>
              <a:rPr lang="en-US" b="1" dirty="0"/>
              <a:t>Step 1: Define the issue or problem</a:t>
            </a:r>
          </a:p>
          <a:p>
            <a:r>
              <a:rPr lang="en-US" dirty="0"/>
              <a:t>Parent and child express their views about the problem</a:t>
            </a:r>
          </a:p>
          <a:p>
            <a:r>
              <a:rPr lang="en-US" dirty="0"/>
              <a:t>Use good communication skills</a:t>
            </a:r>
          </a:p>
          <a:p>
            <a:pPr lvl="1"/>
            <a:r>
              <a:rPr lang="en-US" dirty="0"/>
              <a:t>Use “I” messages</a:t>
            </a:r>
          </a:p>
          <a:p>
            <a:pPr lvl="1"/>
            <a:r>
              <a:rPr lang="en-US" dirty="0"/>
              <a:t>Ask open-ended questions</a:t>
            </a:r>
          </a:p>
          <a:p>
            <a:pPr lvl="1"/>
            <a:r>
              <a:rPr lang="en-US" dirty="0"/>
              <a:t>Summarize what is said</a:t>
            </a:r>
          </a:p>
        </p:txBody>
      </p:sp>
    </p:spTree>
    <p:extLst>
      <p:ext uri="{BB962C8B-B14F-4D97-AF65-F5344CB8AC3E}">
        <p14:creationId xmlns:p14="http://schemas.microsoft.com/office/powerpoint/2010/main" val="67370094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Sessions </a:t>
            </a:r>
          </a:p>
        </p:txBody>
      </p:sp>
      <p:sp>
        <p:nvSpPr>
          <p:cNvPr id="3" name="Text Placeholder 2"/>
          <p:cNvSpPr>
            <a:spLocks noGrp="1"/>
          </p:cNvSpPr>
          <p:nvPr>
            <p:ph type="body" sz="quarter" idx="10"/>
          </p:nvPr>
        </p:nvSpPr>
        <p:spPr>
          <a:xfrm>
            <a:off x="457200" y="891312"/>
            <a:ext cx="8182303" cy="3341688"/>
          </a:xfrm>
        </p:spPr>
        <p:txBody>
          <a:bodyPr/>
          <a:lstStyle/>
          <a:p>
            <a:r>
              <a:rPr lang="en-US" b="1" dirty="0"/>
              <a:t>Session 3: Parenting by Example (group session)</a:t>
            </a:r>
          </a:p>
          <a:p>
            <a:pPr lvl="1"/>
            <a:r>
              <a:rPr lang="en-US" dirty="0"/>
              <a:t>Healthy vs. unhealthy relationship behaviors</a:t>
            </a:r>
          </a:p>
          <a:p>
            <a:pPr lvl="1"/>
            <a:r>
              <a:rPr lang="en-US" dirty="0"/>
              <a:t>Teen dating violence</a:t>
            </a:r>
          </a:p>
          <a:p>
            <a:pPr lvl="1"/>
            <a:r>
              <a:rPr lang="en-US" dirty="0"/>
              <a:t>Parents as relationship models</a:t>
            </a:r>
          </a:p>
          <a:p>
            <a:pPr lvl="1"/>
            <a:endParaRPr lang="en-US" dirty="0"/>
          </a:p>
          <a:p>
            <a:r>
              <a:rPr lang="en-US" b="1" dirty="0"/>
              <a:t>Session 4: Let’s Talk, Part 2 (in-home session)</a:t>
            </a:r>
          </a:p>
          <a:p>
            <a:pPr lvl="1"/>
            <a:r>
              <a:rPr lang="en-US" dirty="0"/>
              <a:t>Provides parents with opportunities to practice their communication skills</a:t>
            </a:r>
          </a:p>
        </p:txBody>
      </p:sp>
    </p:spTree>
    <p:extLst>
      <p:ext uri="{BB962C8B-B14F-4D97-AF65-F5344CB8AC3E}">
        <p14:creationId xmlns:p14="http://schemas.microsoft.com/office/powerpoint/2010/main" val="3109521686"/>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Conflict Resolution </a:t>
            </a:r>
          </a:p>
        </p:txBody>
      </p:sp>
      <p:sp>
        <p:nvSpPr>
          <p:cNvPr id="3" name="Text Placeholder 2"/>
          <p:cNvSpPr>
            <a:spLocks noGrp="1"/>
          </p:cNvSpPr>
          <p:nvPr>
            <p:ph type="body" sz="quarter" idx="10"/>
          </p:nvPr>
        </p:nvSpPr>
        <p:spPr/>
        <p:txBody>
          <a:bodyPr/>
          <a:lstStyle/>
          <a:p>
            <a:pPr marL="0" indent="0">
              <a:buNone/>
            </a:pPr>
            <a:r>
              <a:rPr lang="en-US" b="1" dirty="0"/>
              <a:t>Step 2: Discuss possible solutions</a:t>
            </a:r>
          </a:p>
          <a:p>
            <a:r>
              <a:rPr lang="en-US" dirty="0"/>
              <a:t>Parent and child suggest solutions to resolve the conflict</a:t>
            </a:r>
          </a:p>
          <a:p>
            <a:r>
              <a:rPr lang="en-US" dirty="0"/>
              <a:t>Parent and child listen to each other’s solutions without interrupting or becoming defensive</a:t>
            </a:r>
          </a:p>
          <a:p>
            <a:pPr marL="0" indent="0">
              <a:buNone/>
            </a:pPr>
            <a:endParaRPr lang="en-US" dirty="0"/>
          </a:p>
        </p:txBody>
      </p:sp>
    </p:spTree>
    <p:extLst>
      <p:ext uri="{BB962C8B-B14F-4D97-AF65-F5344CB8AC3E}">
        <p14:creationId xmlns:p14="http://schemas.microsoft.com/office/powerpoint/2010/main" val="2199633867"/>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Conflict Resolution  </a:t>
            </a:r>
          </a:p>
        </p:txBody>
      </p:sp>
      <p:sp>
        <p:nvSpPr>
          <p:cNvPr id="3" name="Text Placeholder 2"/>
          <p:cNvSpPr>
            <a:spLocks noGrp="1"/>
          </p:cNvSpPr>
          <p:nvPr>
            <p:ph type="body" sz="quarter" idx="10"/>
          </p:nvPr>
        </p:nvSpPr>
        <p:spPr/>
        <p:txBody>
          <a:bodyPr/>
          <a:lstStyle/>
          <a:p>
            <a:pPr marL="0" indent="0">
              <a:buNone/>
            </a:pPr>
            <a:r>
              <a:rPr lang="en-US" b="1" dirty="0"/>
              <a:t>Step 3: Choose and implement a solution</a:t>
            </a:r>
          </a:p>
          <a:p>
            <a:r>
              <a:rPr lang="en-US" dirty="0"/>
              <a:t>Evaluate both parent and child suggestions</a:t>
            </a:r>
          </a:p>
          <a:p>
            <a:r>
              <a:rPr lang="en-US" dirty="0"/>
              <a:t>Choose one option on which parent and child can agree and implement the solution</a:t>
            </a:r>
          </a:p>
        </p:txBody>
      </p:sp>
    </p:spTree>
    <p:extLst>
      <p:ext uri="{BB962C8B-B14F-4D97-AF65-F5344CB8AC3E}">
        <p14:creationId xmlns:p14="http://schemas.microsoft.com/office/powerpoint/2010/main" val="1906395444"/>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Conflict Resolution   </a:t>
            </a:r>
          </a:p>
        </p:txBody>
      </p:sp>
      <p:sp>
        <p:nvSpPr>
          <p:cNvPr id="3" name="Text Placeholder 2"/>
          <p:cNvSpPr>
            <a:spLocks noGrp="1"/>
          </p:cNvSpPr>
          <p:nvPr>
            <p:ph type="body" sz="quarter" idx="10"/>
          </p:nvPr>
        </p:nvSpPr>
        <p:spPr/>
        <p:txBody>
          <a:bodyPr/>
          <a:lstStyle/>
          <a:p>
            <a:pPr marL="0" indent="0">
              <a:buNone/>
            </a:pPr>
            <a:r>
              <a:rPr lang="en-US" b="1" dirty="0"/>
              <a:t>Step 4: Evaluate the effectiveness of the solution</a:t>
            </a:r>
          </a:p>
          <a:p>
            <a:r>
              <a:rPr lang="en-US" dirty="0"/>
              <a:t>Parent and child should evaluate the problem and solution after some time has passed</a:t>
            </a:r>
          </a:p>
        </p:txBody>
      </p:sp>
    </p:spTree>
    <p:extLst>
      <p:ext uri="{BB962C8B-B14F-4D97-AF65-F5344CB8AC3E}">
        <p14:creationId xmlns:p14="http://schemas.microsoft.com/office/powerpoint/2010/main" val="3387277400"/>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A9B6E-3456-4556-8563-6D1E3E6C52B3}"/>
              </a:ext>
            </a:extLst>
          </p:cNvPr>
          <p:cNvSpPr>
            <a:spLocks noGrp="1"/>
          </p:cNvSpPr>
          <p:nvPr>
            <p:ph type="title"/>
          </p:nvPr>
        </p:nvSpPr>
        <p:spPr/>
        <p:txBody>
          <a:bodyPr/>
          <a:lstStyle/>
          <a:p>
            <a:r>
              <a:rPr lang="en-US" dirty="0"/>
              <a:t>Question of the Day</a:t>
            </a:r>
          </a:p>
        </p:txBody>
      </p:sp>
      <p:sp>
        <p:nvSpPr>
          <p:cNvPr id="3" name="Text Placeholder 2">
            <a:extLst>
              <a:ext uri="{FF2B5EF4-FFF2-40B4-BE49-F238E27FC236}">
                <a16:creationId xmlns:a16="http://schemas.microsoft.com/office/drawing/2014/main" id="{10C1D925-D845-4646-A440-F1DFB6EE96C6}"/>
              </a:ext>
            </a:extLst>
          </p:cNvPr>
          <p:cNvSpPr>
            <a:spLocks noGrp="1"/>
          </p:cNvSpPr>
          <p:nvPr>
            <p:ph type="body" sz="quarter" idx="10"/>
          </p:nvPr>
        </p:nvSpPr>
        <p:spPr/>
        <p:txBody>
          <a:bodyPr/>
          <a:lstStyle/>
          <a:p>
            <a:pPr marL="0" indent="0">
              <a:buNone/>
            </a:pPr>
            <a:r>
              <a:rPr lang="en-US" dirty="0"/>
              <a:t>We’ll go around the room and each person can:</a:t>
            </a:r>
          </a:p>
          <a:p>
            <a:pPr marL="0" indent="0">
              <a:buNone/>
            </a:pPr>
            <a:endParaRPr lang="en-US" dirty="0"/>
          </a:p>
          <a:p>
            <a:r>
              <a:rPr lang="en-US" dirty="0"/>
              <a:t>State your name</a:t>
            </a:r>
          </a:p>
          <a:p>
            <a:r>
              <a:rPr lang="en-US" dirty="0"/>
              <a:t>Tell us one fun thing you did since the last session</a:t>
            </a:r>
          </a:p>
        </p:txBody>
      </p:sp>
    </p:spTree>
    <p:extLst>
      <p:ext uri="{BB962C8B-B14F-4D97-AF65-F5344CB8AC3E}">
        <p14:creationId xmlns:p14="http://schemas.microsoft.com/office/powerpoint/2010/main" val="4213777434"/>
      </p:ext>
    </p:extLst>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43E8E-DD70-446B-A9CE-41BA704789AA}"/>
              </a:ext>
            </a:extLst>
          </p:cNvPr>
          <p:cNvSpPr>
            <a:spLocks noGrp="1"/>
          </p:cNvSpPr>
          <p:nvPr>
            <p:ph type="title"/>
          </p:nvPr>
        </p:nvSpPr>
        <p:spPr/>
        <p:txBody>
          <a:bodyPr/>
          <a:lstStyle/>
          <a:p>
            <a:r>
              <a:rPr lang="en-US" dirty="0"/>
              <a:t>In-home Session 4 Review</a:t>
            </a:r>
          </a:p>
        </p:txBody>
      </p:sp>
      <p:sp>
        <p:nvSpPr>
          <p:cNvPr id="3" name="Text Placeholder 2">
            <a:extLst>
              <a:ext uri="{FF2B5EF4-FFF2-40B4-BE49-F238E27FC236}">
                <a16:creationId xmlns:a16="http://schemas.microsoft.com/office/drawing/2014/main" id="{8A0AD240-D72C-42DA-A3D3-51FD0E66371D}"/>
              </a:ext>
            </a:extLst>
          </p:cNvPr>
          <p:cNvSpPr>
            <a:spLocks noGrp="1"/>
          </p:cNvSpPr>
          <p:nvPr>
            <p:ph type="body" sz="quarter" idx="10"/>
          </p:nvPr>
        </p:nvSpPr>
        <p:spPr/>
        <p:txBody>
          <a:bodyPr/>
          <a:lstStyle/>
          <a:p>
            <a:r>
              <a:rPr lang="en-US" dirty="0"/>
              <a:t>During your home session, you practiced your positive parenting and communication skills. How did it go? How did you feel during the interactions? Any concerns/problems?</a:t>
            </a:r>
          </a:p>
          <a:p>
            <a:r>
              <a:rPr lang="en-US" dirty="0"/>
              <a:t>You also spent time discussing a difficult or sensitive topic with your child. How did it go? How did you feel during the interactions? Any concerns/problems?</a:t>
            </a:r>
          </a:p>
          <a:p>
            <a:r>
              <a:rPr lang="en-US" dirty="0"/>
              <a:t>You also looked at your child’s relationship behaviors to get an idea of your child’s relationship health. How did it go? Did anyone not know the answers at first? Did anyone talk to their child to find out the answer? Anyone surprised or proud of the influence you have had on your child?</a:t>
            </a:r>
          </a:p>
        </p:txBody>
      </p:sp>
    </p:spTree>
    <p:extLst>
      <p:ext uri="{BB962C8B-B14F-4D97-AF65-F5344CB8AC3E}">
        <p14:creationId xmlns:p14="http://schemas.microsoft.com/office/powerpoint/2010/main" val="20060708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64B86-2DAD-4345-ADF5-1076835E38E5}"/>
              </a:ext>
            </a:extLst>
          </p:cNvPr>
          <p:cNvSpPr>
            <a:spLocks noGrp="1"/>
          </p:cNvSpPr>
          <p:nvPr>
            <p:ph type="title"/>
          </p:nvPr>
        </p:nvSpPr>
        <p:spPr/>
        <p:txBody>
          <a:bodyPr/>
          <a:lstStyle/>
          <a:p>
            <a:r>
              <a:rPr lang="en-US" dirty="0"/>
              <a:t>Supervising electronic media usage</a:t>
            </a:r>
          </a:p>
        </p:txBody>
      </p:sp>
      <p:sp>
        <p:nvSpPr>
          <p:cNvPr id="3" name="Text Placeholder 2">
            <a:extLst>
              <a:ext uri="{FF2B5EF4-FFF2-40B4-BE49-F238E27FC236}">
                <a16:creationId xmlns:a16="http://schemas.microsoft.com/office/drawing/2014/main" id="{6F5966D9-9E57-4960-914A-8D7091045702}"/>
              </a:ext>
            </a:extLst>
          </p:cNvPr>
          <p:cNvSpPr>
            <a:spLocks noGrp="1"/>
          </p:cNvSpPr>
          <p:nvPr>
            <p:ph type="body" sz="quarter" idx="10"/>
          </p:nvPr>
        </p:nvSpPr>
        <p:spPr/>
        <p:txBody>
          <a:bodyPr/>
          <a:lstStyle/>
          <a:p>
            <a:pPr marL="0" indent="0">
              <a:buNone/>
            </a:pPr>
            <a:r>
              <a:rPr lang="en-US" dirty="0"/>
              <a:t>What are some of the advantages to children having access to technology?</a:t>
            </a:r>
          </a:p>
          <a:p>
            <a:r>
              <a:rPr lang="en-US" dirty="0"/>
              <a:t>[response]</a:t>
            </a:r>
          </a:p>
          <a:p>
            <a:r>
              <a:rPr lang="en-US" dirty="0"/>
              <a:t>[response]</a:t>
            </a:r>
          </a:p>
          <a:p>
            <a:r>
              <a:rPr lang="en-US" dirty="0"/>
              <a:t>[response]</a:t>
            </a:r>
          </a:p>
          <a:p>
            <a:r>
              <a:rPr lang="en-US" dirty="0"/>
              <a:t>[response]</a:t>
            </a:r>
          </a:p>
          <a:p>
            <a:r>
              <a:rPr lang="en-US" dirty="0"/>
              <a:t>[response]</a:t>
            </a:r>
          </a:p>
          <a:p>
            <a:r>
              <a:rPr lang="en-US" dirty="0"/>
              <a:t>[response]</a:t>
            </a:r>
          </a:p>
          <a:p>
            <a:endParaRPr lang="en-US" dirty="0"/>
          </a:p>
          <a:p>
            <a:pPr marL="0" indent="0">
              <a:buNone/>
            </a:pPr>
            <a:endParaRPr lang="en-US" dirty="0"/>
          </a:p>
          <a:p>
            <a:pPr marL="0" indent="0">
              <a:buNone/>
            </a:pPr>
            <a:endParaRPr lang="en-US" dirty="0"/>
          </a:p>
          <a:p>
            <a:endParaRPr lang="en-US" dirty="0"/>
          </a:p>
        </p:txBody>
      </p:sp>
      <p:pic>
        <p:nvPicPr>
          <p:cNvPr id="5" name="Graphic 4" descr="Computer">
            <a:extLst>
              <a:ext uri="{FF2B5EF4-FFF2-40B4-BE49-F238E27FC236}">
                <a16:creationId xmlns:a16="http://schemas.microsoft.com/office/drawing/2014/main" id="{60B022C5-A4EC-4D33-9BC0-C1E39BD318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16724" y="3359456"/>
            <a:ext cx="1870076" cy="1870076"/>
          </a:xfrm>
          <a:prstGeom prst="rect">
            <a:avLst/>
          </a:prstGeom>
        </p:spPr>
      </p:pic>
    </p:spTree>
    <p:extLst>
      <p:ext uri="{BB962C8B-B14F-4D97-AF65-F5344CB8AC3E}">
        <p14:creationId xmlns:p14="http://schemas.microsoft.com/office/powerpoint/2010/main" val="1686389515"/>
      </p:ext>
    </p:extLst>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64B86-2DAD-4345-ADF5-1076835E38E5}"/>
              </a:ext>
            </a:extLst>
          </p:cNvPr>
          <p:cNvSpPr>
            <a:spLocks noGrp="1"/>
          </p:cNvSpPr>
          <p:nvPr>
            <p:ph type="title"/>
          </p:nvPr>
        </p:nvSpPr>
        <p:spPr/>
        <p:txBody>
          <a:bodyPr/>
          <a:lstStyle/>
          <a:p>
            <a:r>
              <a:rPr lang="en-US" dirty="0"/>
              <a:t>Supervising electronic media usage </a:t>
            </a:r>
          </a:p>
        </p:txBody>
      </p:sp>
      <p:sp>
        <p:nvSpPr>
          <p:cNvPr id="3" name="Text Placeholder 2">
            <a:extLst>
              <a:ext uri="{FF2B5EF4-FFF2-40B4-BE49-F238E27FC236}">
                <a16:creationId xmlns:a16="http://schemas.microsoft.com/office/drawing/2014/main" id="{6F5966D9-9E57-4960-914A-8D7091045702}"/>
              </a:ext>
            </a:extLst>
          </p:cNvPr>
          <p:cNvSpPr>
            <a:spLocks noGrp="1"/>
          </p:cNvSpPr>
          <p:nvPr>
            <p:ph type="body" sz="quarter" idx="10"/>
          </p:nvPr>
        </p:nvSpPr>
        <p:spPr/>
        <p:txBody>
          <a:bodyPr/>
          <a:lstStyle/>
          <a:p>
            <a:pPr marL="0" indent="0">
              <a:buNone/>
            </a:pPr>
            <a:r>
              <a:rPr lang="en-US" dirty="0"/>
              <a:t>What are some of the disadvantages to children having access to technology?</a:t>
            </a:r>
          </a:p>
          <a:p>
            <a:r>
              <a:rPr lang="en-US" dirty="0"/>
              <a:t>[response]</a:t>
            </a:r>
          </a:p>
          <a:p>
            <a:r>
              <a:rPr lang="en-US" dirty="0"/>
              <a:t>[response]</a:t>
            </a:r>
          </a:p>
          <a:p>
            <a:r>
              <a:rPr lang="en-US" dirty="0"/>
              <a:t>[response]</a:t>
            </a:r>
          </a:p>
          <a:p>
            <a:r>
              <a:rPr lang="en-US" dirty="0"/>
              <a:t>[response]</a:t>
            </a:r>
          </a:p>
          <a:p>
            <a:r>
              <a:rPr lang="en-US" dirty="0"/>
              <a:t>[response]</a:t>
            </a:r>
          </a:p>
          <a:p>
            <a:r>
              <a:rPr lang="en-US" dirty="0"/>
              <a:t>[response]</a:t>
            </a:r>
          </a:p>
          <a:p>
            <a:endParaRPr lang="en-US" dirty="0"/>
          </a:p>
          <a:p>
            <a:pPr marL="0" indent="0">
              <a:buNone/>
            </a:pPr>
            <a:endParaRPr lang="en-US" dirty="0"/>
          </a:p>
          <a:p>
            <a:pPr marL="0" indent="0">
              <a:buNone/>
            </a:pPr>
            <a:endParaRPr lang="en-US" dirty="0"/>
          </a:p>
          <a:p>
            <a:endParaRPr lang="en-US" dirty="0"/>
          </a:p>
        </p:txBody>
      </p:sp>
      <p:pic>
        <p:nvPicPr>
          <p:cNvPr id="5" name="Graphic 4" descr="Computer">
            <a:extLst>
              <a:ext uri="{FF2B5EF4-FFF2-40B4-BE49-F238E27FC236}">
                <a16:creationId xmlns:a16="http://schemas.microsoft.com/office/drawing/2014/main" id="{60B022C5-A4EC-4D33-9BC0-C1E39BD318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16724" y="3359456"/>
            <a:ext cx="1870076" cy="1870076"/>
          </a:xfrm>
          <a:prstGeom prst="rect">
            <a:avLst/>
          </a:prstGeom>
        </p:spPr>
      </p:pic>
    </p:spTree>
    <p:extLst>
      <p:ext uri="{BB962C8B-B14F-4D97-AF65-F5344CB8AC3E}">
        <p14:creationId xmlns:p14="http://schemas.microsoft.com/office/powerpoint/2010/main" val="1233342890"/>
      </p:ext>
    </p:extLst>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B24B9-D7ED-483D-AC55-9A91ACA3C960}"/>
              </a:ext>
            </a:extLst>
          </p:cNvPr>
          <p:cNvSpPr>
            <a:spLocks noGrp="1"/>
          </p:cNvSpPr>
          <p:nvPr>
            <p:ph type="title"/>
          </p:nvPr>
        </p:nvSpPr>
        <p:spPr/>
        <p:txBody>
          <a:bodyPr/>
          <a:lstStyle/>
          <a:p>
            <a:r>
              <a:rPr lang="en-US" dirty="0"/>
              <a:t>Other Risks in Adolescence</a:t>
            </a:r>
          </a:p>
        </p:txBody>
      </p:sp>
      <p:sp>
        <p:nvSpPr>
          <p:cNvPr id="3" name="Text Placeholder 2">
            <a:extLst>
              <a:ext uri="{FF2B5EF4-FFF2-40B4-BE49-F238E27FC236}">
                <a16:creationId xmlns:a16="http://schemas.microsoft.com/office/drawing/2014/main" id="{57100EB4-55C3-423C-BA03-66C7D0D0EC5D}"/>
              </a:ext>
            </a:extLst>
          </p:cNvPr>
          <p:cNvSpPr>
            <a:spLocks noGrp="1"/>
          </p:cNvSpPr>
          <p:nvPr>
            <p:ph type="body" sz="quarter" idx="10"/>
          </p:nvPr>
        </p:nvSpPr>
        <p:spPr/>
        <p:txBody>
          <a:bodyPr/>
          <a:lstStyle/>
          <a:p>
            <a:pPr marL="0" indent="0">
              <a:buNone/>
            </a:pPr>
            <a:r>
              <a:rPr lang="en-US" dirty="0"/>
              <a:t>What are some other risks our children face as they grow up?</a:t>
            </a:r>
          </a:p>
          <a:p>
            <a:r>
              <a:rPr lang="en-US" dirty="0"/>
              <a:t>[response]</a:t>
            </a:r>
          </a:p>
          <a:p>
            <a:r>
              <a:rPr lang="en-US" dirty="0"/>
              <a:t>[response]</a:t>
            </a:r>
          </a:p>
          <a:p>
            <a:r>
              <a:rPr lang="en-US" dirty="0"/>
              <a:t>[response]</a:t>
            </a:r>
          </a:p>
          <a:p>
            <a:r>
              <a:rPr lang="en-US" dirty="0"/>
              <a:t>[response]</a:t>
            </a:r>
          </a:p>
          <a:p>
            <a:r>
              <a:rPr lang="en-US" dirty="0"/>
              <a:t>[response]</a:t>
            </a:r>
          </a:p>
          <a:p>
            <a:r>
              <a:rPr lang="en-US" dirty="0"/>
              <a:t>[response]</a:t>
            </a:r>
          </a:p>
          <a:p>
            <a:endParaRPr lang="en-US" dirty="0"/>
          </a:p>
        </p:txBody>
      </p:sp>
    </p:spTree>
    <p:extLst>
      <p:ext uri="{BB962C8B-B14F-4D97-AF65-F5344CB8AC3E}">
        <p14:creationId xmlns:p14="http://schemas.microsoft.com/office/powerpoint/2010/main" val="3913807232"/>
      </p:ext>
    </p:extLst>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48D8B4-58D7-4F46-B290-7DC5343A0A9D}"/>
              </a:ext>
            </a:extLst>
          </p:cNvPr>
          <p:cNvSpPr>
            <a:spLocks noGrp="1"/>
          </p:cNvSpPr>
          <p:nvPr>
            <p:ph type="title"/>
          </p:nvPr>
        </p:nvSpPr>
        <p:spPr/>
        <p:txBody>
          <a:bodyPr/>
          <a:lstStyle/>
          <a:p>
            <a:r>
              <a:rPr lang="en-US" dirty="0"/>
              <a:t>Resolving Conflict</a:t>
            </a:r>
          </a:p>
        </p:txBody>
      </p:sp>
      <p:sp>
        <p:nvSpPr>
          <p:cNvPr id="5" name="Text Placeholder 4">
            <a:extLst>
              <a:ext uri="{FF2B5EF4-FFF2-40B4-BE49-F238E27FC236}">
                <a16:creationId xmlns:a16="http://schemas.microsoft.com/office/drawing/2014/main" id="{C7388B55-E40A-4B8C-82FA-4EAA057D39D9}"/>
              </a:ext>
            </a:extLst>
          </p:cNvPr>
          <p:cNvSpPr>
            <a:spLocks noGrp="1"/>
          </p:cNvSpPr>
          <p:nvPr>
            <p:ph type="body" sz="quarter" idx="10"/>
          </p:nvPr>
        </p:nvSpPr>
        <p:spPr/>
        <p:txBody>
          <a:bodyPr/>
          <a:lstStyle/>
          <a:p>
            <a:pPr marL="0" indent="0">
              <a:buNone/>
            </a:pPr>
            <a:r>
              <a:rPr lang="en-US" dirty="0"/>
              <a:t>What causes conflict or disagreement between you and your children?</a:t>
            </a:r>
          </a:p>
          <a:p>
            <a:r>
              <a:rPr lang="en-US" dirty="0"/>
              <a:t>[response]</a:t>
            </a:r>
          </a:p>
          <a:p>
            <a:r>
              <a:rPr lang="en-US" dirty="0"/>
              <a:t>[response]</a:t>
            </a:r>
          </a:p>
          <a:p>
            <a:r>
              <a:rPr lang="en-US" dirty="0"/>
              <a:t>[response]</a:t>
            </a:r>
          </a:p>
          <a:p>
            <a:r>
              <a:rPr lang="en-US" dirty="0"/>
              <a:t>[response]</a:t>
            </a:r>
          </a:p>
          <a:p>
            <a:r>
              <a:rPr lang="en-US" dirty="0"/>
              <a:t>[response]</a:t>
            </a:r>
          </a:p>
          <a:p>
            <a:r>
              <a:rPr lang="en-US" dirty="0"/>
              <a:t>[response]</a:t>
            </a:r>
          </a:p>
          <a:p>
            <a:endParaRPr lang="en-US" dirty="0"/>
          </a:p>
        </p:txBody>
      </p:sp>
    </p:spTree>
    <p:extLst>
      <p:ext uri="{BB962C8B-B14F-4D97-AF65-F5344CB8AC3E}">
        <p14:creationId xmlns:p14="http://schemas.microsoft.com/office/powerpoint/2010/main" val="628084988"/>
      </p:ext>
    </p:extLst>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A48D8B4-58D7-4F46-B290-7DC5343A0A9D}"/>
              </a:ext>
            </a:extLst>
          </p:cNvPr>
          <p:cNvSpPr>
            <a:spLocks noGrp="1"/>
          </p:cNvSpPr>
          <p:nvPr>
            <p:ph type="title"/>
          </p:nvPr>
        </p:nvSpPr>
        <p:spPr/>
        <p:txBody>
          <a:bodyPr/>
          <a:lstStyle/>
          <a:p>
            <a:r>
              <a:rPr lang="en-US" dirty="0"/>
              <a:t>Resolving Conflict </a:t>
            </a:r>
          </a:p>
        </p:txBody>
      </p:sp>
      <p:sp>
        <p:nvSpPr>
          <p:cNvPr id="5" name="Text Placeholder 4">
            <a:extLst>
              <a:ext uri="{FF2B5EF4-FFF2-40B4-BE49-F238E27FC236}">
                <a16:creationId xmlns:a16="http://schemas.microsoft.com/office/drawing/2014/main" id="{C7388B55-E40A-4B8C-82FA-4EAA057D39D9}"/>
              </a:ext>
            </a:extLst>
          </p:cNvPr>
          <p:cNvSpPr>
            <a:spLocks noGrp="1"/>
          </p:cNvSpPr>
          <p:nvPr>
            <p:ph type="body" sz="quarter" idx="10"/>
          </p:nvPr>
        </p:nvSpPr>
        <p:spPr/>
        <p:txBody>
          <a:bodyPr/>
          <a:lstStyle/>
          <a:p>
            <a:pPr marL="0" indent="0">
              <a:buNone/>
            </a:pPr>
            <a:r>
              <a:rPr lang="en-US" dirty="0"/>
              <a:t>Let us think about how we handle conflict with our children. What are some ways parents can handle conflict?</a:t>
            </a:r>
          </a:p>
          <a:p>
            <a:r>
              <a:rPr lang="en-US" dirty="0"/>
              <a:t>[response]</a:t>
            </a:r>
          </a:p>
          <a:p>
            <a:r>
              <a:rPr lang="en-US" dirty="0"/>
              <a:t>[response]</a:t>
            </a:r>
          </a:p>
          <a:p>
            <a:r>
              <a:rPr lang="en-US" dirty="0"/>
              <a:t>[response]</a:t>
            </a:r>
          </a:p>
          <a:p>
            <a:r>
              <a:rPr lang="en-US" dirty="0"/>
              <a:t>[response]</a:t>
            </a:r>
          </a:p>
          <a:p>
            <a:r>
              <a:rPr lang="en-US" dirty="0"/>
              <a:t>[response]</a:t>
            </a:r>
          </a:p>
          <a:p>
            <a:r>
              <a:rPr lang="en-US" dirty="0"/>
              <a:t>[response]</a:t>
            </a:r>
          </a:p>
          <a:p>
            <a:endParaRPr lang="en-US" dirty="0"/>
          </a:p>
        </p:txBody>
      </p:sp>
    </p:spTree>
    <p:extLst>
      <p:ext uri="{BB962C8B-B14F-4D97-AF65-F5344CB8AC3E}">
        <p14:creationId xmlns:p14="http://schemas.microsoft.com/office/powerpoint/2010/main" val="380250600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Sessions  </a:t>
            </a:r>
          </a:p>
        </p:txBody>
      </p:sp>
      <p:sp>
        <p:nvSpPr>
          <p:cNvPr id="3" name="Text Placeholder 2"/>
          <p:cNvSpPr>
            <a:spLocks noGrp="1"/>
          </p:cNvSpPr>
          <p:nvPr>
            <p:ph type="body" sz="quarter" idx="10"/>
          </p:nvPr>
        </p:nvSpPr>
        <p:spPr>
          <a:xfrm>
            <a:off x="457199" y="891312"/>
            <a:ext cx="8182303" cy="3341688"/>
          </a:xfrm>
        </p:spPr>
        <p:txBody>
          <a:bodyPr/>
          <a:lstStyle/>
          <a:p>
            <a:r>
              <a:rPr lang="en-US" b="1" dirty="0"/>
              <a:t>Session 5: Parenting Skillfully (group session)</a:t>
            </a:r>
          </a:p>
          <a:p>
            <a:pPr lvl="1"/>
            <a:r>
              <a:rPr lang="en-US" dirty="0"/>
              <a:t>Parental supervision</a:t>
            </a:r>
          </a:p>
          <a:p>
            <a:pPr lvl="1"/>
            <a:r>
              <a:rPr lang="en-US" dirty="0"/>
              <a:t>Risky behaviors during the teen years</a:t>
            </a:r>
          </a:p>
          <a:p>
            <a:pPr lvl="1"/>
            <a:r>
              <a:rPr lang="en-US" dirty="0"/>
              <a:t>Conflict resolution</a:t>
            </a:r>
          </a:p>
          <a:p>
            <a:pPr lvl="1"/>
            <a:endParaRPr lang="en-US" dirty="0"/>
          </a:p>
          <a:p>
            <a:r>
              <a:rPr lang="en-US" b="1" dirty="0"/>
              <a:t>Session 6: Let’s Talk, Part 3 (in-home session)</a:t>
            </a:r>
          </a:p>
          <a:p>
            <a:pPr lvl="1"/>
            <a:r>
              <a:rPr lang="en-US" dirty="0"/>
              <a:t>Provides parents with opportunities to practice their communication skills</a:t>
            </a:r>
          </a:p>
        </p:txBody>
      </p:sp>
    </p:spTree>
    <p:extLst>
      <p:ext uri="{BB962C8B-B14F-4D97-AF65-F5344CB8AC3E}">
        <p14:creationId xmlns:p14="http://schemas.microsoft.com/office/powerpoint/2010/main" val="1596382728"/>
      </p:ext>
    </p:extLst>
  </p:cSld>
  <p:clrMapOvr>
    <a:masterClrMapping/>
  </p:clrMapOvr>
  <p:transition>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2C53DA-C446-4A42-A7F2-A4DF7BF39BA7}"/>
              </a:ext>
            </a:extLst>
          </p:cNvPr>
          <p:cNvSpPr>
            <a:spLocks noGrp="1"/>
          </p:cNvSpPr>
          <p:nvPr>
            <p:ph type="title"/>
          </p:nvPr>
        </p:nvSpPr>
        <p:spPr/>
        <p:txBody>
          <a:bodyPr/>
          <a:lstStyle/>
          <a:p>
            <a:r>
              <a:rPr lang="en-US" dirty="0"/>
              <a:t>Conflict Resolution Role-Play</a:t>
            </a:r>
          </a:p>
        </p:txBody>
      </p:sp>
      <p:pic>
        <p:nvPicPr>
          <p:cNvPr id="3" name="Picture 2">
            <a:extLst>
              <a:ext uri="{FF2B5EF4-FFF2-40B4-BE49-F238E27FC236}">
                <a16:creationId xmlns:a16="http://schemas.microsoft.com/office/drawing/2014/main" id="{0A1E7492-B7B4-2949-5210-9B711200805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00208" y="126231"/>
            <a:ext cx="4471791" cy="4471791"/>
          </a:xfrm>
          <a:prstGeom prst="rect">
            <a:avLst/>
          </a:prstGeom>
        </p:spPr>
      </p:pic>
      <p:sp>
        <p:nvSpPr>
          <p:cNvPr id="6" name="TextBox 5">
            <a:extLst>
              <a:ext uri="{FF2B5EF4-FFF2-40B4-BE49-F238E27FC236}">
                <a16:creationId xmlns:a16="http://schemas.microsoft.com/office/drawing/2014/main" id="{87C0BE17-E654-1D39-0826-318ECE64866F}"/>
              </a:ext>
            </a:extLst>
          </p:cNvPr>
          <p:cNvSpPr txBox="1"/>
          <p:nvPr/>
        </p:nvSpPr>
        <p:spPr>
          <a:xfrm>
            <a:off x="664712" y="1063229"/>
            <a:ext cx="3637124" cy="1846659"/>
          </a:xfrm>
          <a:prstGeom prst="rect">
            <a:avLst/>
          </a:prstGeom>
          <a:noFill/>
        </p:spPr>
        <p:txBody>
          <a:bodyPr wrap="square" rtlCol="0">
            <a:spAutoFit/>
          </a:bodyPr>
          <a:lstStyle/>
          <a:p>
            <a:r>
              <a:rPr lang="en-US" sz="1900" b="1" dirty="0">
                <a:solidFill>
                  <a:schemeClr val="bg2"/>
                </a:solidFill>
                <a:effectLst/>
                <a:latin typeface="Calibri" panose="020F0502020204030204" pitchFamily="34" charset="0"/>
                <a:cs typeface="Calibri" panose="020F0502020204030204" pitchFamily="34" charset="0"/>
              </a:rPr>
              <a:t>Parent:</a:t>
            </a:r>
            <a:r>
              <a:rPr lang="en-US" sz="1900" dirty="0">
                <a:solidFill>
                  <a:schemeClr val="bg2"/>
                </a:solidFill>
                <a:effectLst/>
                <a:latin typeface="Calibri" panose="020F0502020204030204" pitchFamily="34" charset="0"/>
                <a:cs typeface="Calibri" panose="020F0502020204030204" pitchFamily="34" charset="0"/>
              </a:rPr>
              <a:t> You’ve always had a rule that your child cannot be alone with a friend of the opposite sex in your house. Your child recently came out as bisexual, and you are considering changing the rule.</a:t>
            </a:r>
          </a:p>
        </p:txBody>
      </p:sp>
      <p:pic>
        <p:nvPicPr>
          <p:cNvPr id="7" name="Picture 6">
            <a:extLst>
              <a:ext uri="{FF2B5EF4-FFF2-40B4-BE49-F238E27FC236}">
                <a16:creationId xmlns:a16="http://schemas.microsoft.com/office/drawing/2014/main" id="{3EBF9249-1C21-B9B0-24FA-CDF442CF33F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flipH="1">
            <a:off x="4509348" y="1203874"/>
            <a:ext cx="4471791" cy="4471791"/>
          </a:xfrm>
          <a:prstGeom prst="rect">
            <a:avLst/>
          </a:prstGeom>
        </p:spPr>
      </p:pic>
      <p:sp>
        <p:nvSpPr>
          <p:cNvPr id="8" name="TextBox 7">
            <a:extLst>
              <a:ext uri="{FF2B5EF4-FFF2-40B4-BE49-F238E27FC236}">
                <a16:creationId xmlns:a16="http://schemas.microsoft.com/office/drawing/2014/main" id="{D3F98223-944B-2EF6-8225-E8B3B522A15F}"/>
              </a:ext>
            </a:extLst>
          </p:cNvPr>
          <p:cNvSpPr txBox="1"/>
          <p:nvPr/>
        </p:nvSpPr>
        <p:spPr>
          <a:xfrm>
            <a:off x="5039286" y="2071147"/>
            <a:ext cx="3637124" cy="1846659"/>
          </a:xfrm>
          <a:prstGeom prst="rect">
            <a:avLst/>
          </a:prstGeom>
          <a:noFill/>
        </p:spPr>
        <p:txBody>
          <a:bodyPr wrap="square" rtlCol="0">
            <a:spAutoFit/>
          </a:bodyPr>
          <a:lstStyle/>
          <a:p>
            <a:pPr>
              <a:spcAft>
                <a:spcPts val="338"/>
              </a:spcAft>
            </a:pPr>
            <a:r>
              <a:rPr lang="en-US" sz="1900" b="1" dirty="0">
                <a:solidFill>
                  <a:schemeClr val="bg2"/>
                </a:solidFill>
                <a:effectLst/>
                <a:latin typeface="Calibri" panose="020F0502020204030204" pitchFamily="34" charset="0"/>
                <a:cs typeface="Calibri" panose="020F0502020204030204" pitchFamily="34" charset="0"/>
              </a:rPr>
              <a:t>Child:</a:t>
            </a:r>
            <a:r>
              <a:rPr lang="en-US" sz="1900" dirty="0">
                <a:solidFill>
                  <a:schemeClr val="bg2"/>
                </a:solidFill>
                <a:effectLst/>
                <a:latin typeface="Calibri" panose="020F0502020204030204" pitchFamily="34" charset="0"/>
                <a:cs typeface="Calibri" panose="020F0502020204030204" pitchFamily="34" charset="0"/>
              </a:rPr>
              <a:t> Your best friend since 1st grade is the same sex as you. Now your parent wants to implement a new rule: you can’t be alone together to play in the house since you told them you are bisexual.</a:t>
            </a:r>
          </a:p>
        </p:txBody>
      </p:sp>
    </p:spTree>
    <p:extLst>
      <p:ext uri="{BB962C8B-B14F-4D97-AF65-F5344CB8AC3E}">
        <p14:creationId xmlns:p14="http://schemas.microsoft.com/office/powerpoint/2010/main" val="1218583698"/>
      </p:ext>
    </p:extLst>
  </p:cSld>
  <p:clrMapOvr>
    <a:masterClrMapping/>
  </p:clrMapOvr>
  <p:transition>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02E1CC-ECB2-6147-D52E-CC0DEBE8E176}"/>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DA0E868-01CA-D563-20B5-C79A398B4B5C}"/>
              </a:ext>
            </a:extLst>
          </p:cNvPr>
          <p:cNvSpPr>
            <a:spLocks noGrp="1"/>
          </p:cNvSpPr>
          <p:nvPr>
            <p:ph type="title"/>
          </p:nvPr>
        </p:nvSpPr>
        <p:spPr/>
        <p:txBody>
          <a:bodyPr/>
          <a:lstStyle/>
          <a:p>
            <a:r>
              <a:rPr lang="en-US" dirty="0"/>
              <a:t>Conflict Resolution Role-Play </a:t>
            </a:r>
          </a:p>
        </p:txBody>
      </p:sp>
      <p:pic>
        <p:nvPicPr>
          <p:cNvPr id="6" name="Picture 5">
            <a:extLst>
              <a:ext uri="{FF2B5EF4-FFF2-40B4-BE49-F238E27FC236}">
                <a16:creationId xmlns:a16="http://schemas.microsoft.com/office/drawing/2014/main" id="{AC987A9C-7B22-5AAF-139F-561346F6FADB}"/>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flipH="1">
            <a:off x="233444" y="205978"/>
            <a:ext cx="4175717" cy="4175717"/>
          </a:xfrm>
          <a:prstGeom prst="rect">
            <a:avLst/>
          </a:prstGeom>
        </p:spPr>
      </p:pic>
      <p:sp>
        <p:nvSpPr>
          <p:cNvPr id="8" name="TextBox 7">
            <a:extLst>
              <a:ext uri="{FF2B5EF4-FFF2-40B4-BE49-F238E27FC236}">
                <a16:creationId xmlns:a16="http://schemas.microsoft.com/office/drawing/2014/main" id="{A7F86429-96D0-2C5E-514A-3964A026C951}"/>
              </a:ext>
            </a:extLst>
          </p:cNvPr>
          <p:cNvSpPr txBox="1"/>
          <p:nvPr/>
        </p:nvSpPr>
        <p:spPr>
          <a:xfrm>
            <a:off x="646805" y="1251119"/>
            <a:ext cx="3637124" cy="1261884"/>
          </a:xfrm>
          <a:prstGeom prst="rect">
            <a:avLst/>
          </a:prstGeom>
          <a:noFill/>
        </p:spPr>
        <p:txBody>
          <a:bodyPr wrap="square" rtlCol="0">
            <a:spAutoFit/>
          </a:bodyPr>
          <a:lstStyle/>
          <a:p>
            <a:pPr>
              <a:spcAft>
                <a:spcPts val="338"/>
              </a:spcAft>
            </a:pPr>
            <a:r>
              <a:rPr lang="en-US" sz="1900" b="1" dirty="0">
                <a:solidFill>
                  <a:srgbClr val="36363D"/>
                </a:solidFill>
                <a:effectLst/>
                <a:latin typeface="Calibri" panose="020F0502020204030204" pitchFamily="34" charset="0"/>
                <a:cs typeface="Calibri" panose="020F0502020204030204" pitchFamily="34" charset="0"/>
              </a:rPr>
              <a:t>Parent: </a:t>
            </a:r>
            <a:r>
              <a:rPr lang="en-US" sz="1900" dirty="0">
                <a:solidFill>
                  <a:srgbClr val="36363D"/>
                </a:solidFill>
                <a:effectLst/>
                <a:latin typeface="Calibri" panose="020F0502020204030204" pitchFamily="34" charset="0"/>
                <a:cs typeface="Calibri" panose="020F0502020204030204" pitchFamily="34" charset="0"/>
              </a:rPr>
              <a:t>Your child asked you if they ​could​ go out on a date with another kid from their school on Saturday​,​ and you said no.</a:t>
            </a:r>
          </a:p>
        </p:txBody>
      </p:sp>
      <p:pic>
        <p:nvPicPr>
          <p:cNvPr id="5" name="Picture 4">
            <a:extLst>
              <a:ext uri="{FF2B5EF4-FFF2-40B4-BE49-F238E27FC236}">
                <a16:creationId xmlns:a16="http://schemas.microsoft.com/office/drawing/2014/main" id="{8E4B2E50-95A9-9613-EAD7-A99B5BF062A9}"/>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595340" y="847981"/>
            <a:ext cx="4402898" cy="4402898"/>
          </a:xfrm>
          <a:prstGeom prst="rect">
            <a:avLst/>
          </a:prstGeom>
        </p:spPr>
      </p:pic>
      <p:sp>
        <p:nvSpPr>
          <p:cNvPr id="9" name="TextBox 8">
            <a:extLst>
              <a:ext uri="{FF2B5EF4-FFF2-40B4-BE49-F238E27FC236}">
                <a16:creationId xmlns:a16="http://schemas.microsoft.com/office/drawing/2014/main" id="{5C77378B-DC89-583F-14AF-6555AE30D465}"/>
              </a:ext>
            </a:extLst>
          </p:cNvPr>
          <p:cNvSpPr txBox="1"/>
          <p:nvPr/>
        </p:nvSpPr>
        <p:spPr>
          <a:xfrm>
            <a:off x="5039286" y="1783049"/>
            <a:ext cx="3637124" cy="1846659"/>
          </a:xfrm>
          <a:prstGeom prst="rect">
            <a:avLst/>
          </a:prstGeom>
          <a:noFill/>
        </p:spPr>
        <p:txBody>
          <a:bodyPr wrap="square" rtlCol="0">
            <a:spAutoFit/>
          </a:bodyPr>
          <a:lstStyle/>
          <a:p>
            <a:pPr>
              <a:spcAft>
                <a:spcPts val="338"/>
              </a:spcAft>
            </a:pPr>
            <a:r>
              <a:rPr lang="en-US" sz="1900" b="1" dirty="0">
                <a:solidFill>
                  <a:srgbClr val="36363D"/>
                </a:solidFill>
                <a:effectLst/>
                <a:latin typeface="Calibri" panose="020F0502020204030204" pitchFamily="34" charset="0"/>
                <a:cs typeface="Calibri" panose="020F0502020204030204" pitchFamily="34" charset="0"/>
              </a:rPr>
              <a:t>Child: </a:t>
            </a:r>
            <a:r>
              <a:rPr lang="en-US" sz="1900" dirty="0">
                <a:solidFill>
                  <a:srgbClr val="36363D"/>
                </a:solidFill>
                <a:effectLst/>
                <a:latin typeface="Calibri" panose="020F0502020204030204" pitchFamily="34" charset="0"/>
                <a:cs typeface="Calibri" panose="020F0502020204030204" pitchFamily="34" charset="0"/>
              </a:rPr>
              <a:t>Two of your best friends from school have already gone ​on dates ​to the movies. You wanted your parent to allow you to go on a date too, because you really like the person who asked you out.</a:t>
            </a:r>
          </a:p>
        </p:txBody>
      </p:sp>
    </p:spTree>
    <p:extLst>
      <p:ext uri="{BB962C8B-B14F-4D97-AF65-F5344CB8AC3E}">
        <p14:creationId xmlns:p14="http://schemas.microsoft.com/office/powerpoint/2010/main" val="536943341"/>
      </p:ext>
    </p:extLst>
  </p:cSld>
  <p:clrMapOvr>
    <a:masterClrMapping/>
  </p:clrMapOvr>
  <p:transition>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900BE6-A9F2-BB0D-D028-772C21C882BF}"/>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F2B16410-3B26-F7F5-0216-7D6A3E64A60C}"/>
              </a:ext>
            </a:extLst>
          </p:cNvPr>
          <p:cNvSpPr>
            <a:spLocks noGrp="1"/>
          </p:cNvSpPr>
          <p:nvPr>
            <p:ph type="title"/>
          </p:nvPr>
        </p:nvSpPr>
        <p:spPr/>
        <p:txBody>
          <a:bodyPr/>
          <a:lstStyle/>
          <a:p>
            <a:r>
              <a:rPr lang="en-US" dirty="0"/>
              <a:t>Conflict Resolution Role-Play  </a:t>
            </a:r>
          </a:p>
        </p:txBody>
      </p:sp>
      <p:pic>
        <p:nvPicPr>
          <p:cNvPr id="6" name="Picture 5">
            <a:extLst>
              <a:ext uri="{FF2B5EF4-FFF2-40B4-BE49-F238E27FC236}">
                <a16:creationId xmlns:a16="http://schemas.microsoft.com/office/drawing/2014/main" id="{611BE867-B977-A351-D0B0-E8FD38D644B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t="15024" b="4804"/>
          <a:stretch>
            <a:fillRect/>
          </a:stretch>
        </p:blipFill>
        <p:spPr>
          <a:xfrm flipH="1">
            <a:off x="-237999" y="526093"/>
            <a:ext cx="5473873" cy="3883069"/>
          </a:xfrm>
          <a:prstGeom prst="rect">
            <a:avLst/>
          </a:prstGeom>
        </p:spPr>
      </p:pic>
      <p:sp>
        <p:nvSpPr>
          <p:cNvPr id="8" name="TextBox 7">
            <a:extLst>
              <a:ext uri="{FF2B5EF4-FFF2-40B4-BE49-F238E27FC236}">
                <a16:creationId xmlns:a16="http://schemas.microsoft.com/office/drawing/2014/main" id="{2BA773E6-B4FD-5458-81B4-4F8679CEED1B}"/>
              </a:ext>
            </a:extLst>
          </p:cNvPr>
          <p:cNvSpPr txBox="1"/>
          <p:nvPr/>
        </p:nvSpPr>
        <p:spPr>
          <a:xfrm>
            <a:off x="308102" y="994872"/>
            <a:ext cx="4104168" cy="2062103"/>
          </a:xfrm>
          <a:prstGeom prst="rect">
            <a:avLst/>
          </a:prstGeom>
          <a:noFill/>
        </p:spPr>
        <p:txBody>
          <a:bodyPr wrap="square" rtlCol="0">
            <a:spAutoFit/>
          </a:bodyPr>
          <a:lstStyle/>
          <a:p>
            <a:pPr>
              <a:spcAft>
                <a:spcPts val="338"/>
              </a:spcAft>
            </a:pPr>
            <a:r>
              <a:rPr lang="en-US" sz="1600" b="1" dirty="0">
                <a:solidFill>
                  <a:schemeClr val="bg2"/>
                </a:solidFill>
                <a:effectLst/>
                <a:latin typeface="Calibri" panose="020F0502020204030204" pitchFamily="34" charset="0"/>
                <a:cs typeface="Calibri" panose="020F0502020204030204" pitchFamily="34" charset="0"/>
              </a:rPr>
              <a:t>Parent:</a:t>
            </a:r>
            <a:r>
              <a:rPr lang="en-US" sz="1600" dirty="0">
                <a:solidFill>
                  <a:schemeClr val="bg2"/>
                </a:solidFill>
                <a:effectLst/>
                <a:latin typeface="Calibri" panose="020F0502020204030204" pitchFamily="34" charset="0"/>
                <a:cs typeface="Calibri" panose="020F0502020204030204" pitchFamily="34" charset="0"/>
              </a:rPr>
              <a:t> Your child has been hanging out with several new friends you do not know. You have heard your child cursing when talking to them on the phone and making fun of another child from school. You want your child to be friends with whomever they want, but you are worried that the kids are a bad influence, so you have suggested that your child stay away from them.</a:t>
            </a:r>
          </a:p>
        </p:txBody>
      </p:sp>
      <p:pic>
        <p:nvPicPr>
          <p:cNvPr id="5" name="Picture 4">
            <a:extLst>
              <a:ext uri="{FF2B5EF4-FFF2-40B4-BE49-F238E27FC236}">
                <a16:creationId xmlns:a16="http://schemas.microsoft.com/office/drawing/2014/main" id="{3416B33F-0E67-4E19-894C-9940E6440CFE}"/>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rcRect t="15024" b="4804"/>
          <a:stretch>
            <a:fillRect/>
          </a:stretch>
        </p:blipFill>
        <p:spPr>
          <a:xfrm>
            <a:off x="3920639" y="1440495"/>
            <a:ext cx="5473871" cy="3707704"/>
          </a:xfrm>
          <a:prstGeom prst="rect">
            <a:avLst/>
          </a:prstGeom>
        </p:spPr>
      </p:pic>
      <p:sp>
        <p:nvSpPr>
          <p:cNvPr id="11" name="TextBox 10">
            <a:extLst>
              <a:ext uri="{FF2B5EF4-FFF2-40B4-BE49-F238E27FC236}">
                <a16:creationId xmlns:a16="http://schemas.microsoft.com/office/drawing/2014/main" id="{6C135688-6861-CDF9-93D4-3DCB81F61B71}"/>
              </a:ext>
            </a:extLst>
          </p:cNvPr>
          <p:cNvSpPr txBox="1"/>
          <p:nvPr/>
        </p:nvSpPr>
        <p:spPr>
          <a:xfrm>
            <a:off x="4858154" y="1966172"/>
            <a:ext cx="4104168" cy="1569660"/>
          </a:xfrm>
          <a:prstGeom prst="rect">
            <a:avLst/>
          </a:prstGeom>
          <a:noFill/>
        </p:spPr>
        <p:txBody>
          <a:bodyPr wrap="square" rtlCol="0">
            <a:spAutoFit/>
          </a:bodyPr>
          <a:lstStyle/>
          <a:p>
            <a:pPr>
              <a:spcAft>
                <a:spcPts val="338"/>
              </a:spcAft>
            </a:pPr>
            <a:r>
              <a:rPr lang="en-US" sz="1600" b="1" dirty="0">
                <a:solidFill>
                  <a:schemeClr val="bg2"/>
                </a:solidFill>
                <a:effectLst/>
                <a:latin typeface="Calibri" panose="020F0502020204030204" pitchFamily="34" charset="0"/>
                <a:cs typeface="Calibri" panose="020F0502020204030204" pitchFamily="34" charset="0"/>
              </a:rPr>
              <a:t>Child: </a:t>
            </a:r>
            <a:r>
              <a:rPr lang="en-US" sz="1600" dirty="0">
                <a:solidFill>
                  <a:schemeClr val="bg2"/>
                </a:solidFill>
                <a:effectLst/>
                <a:latin typeface="Calibri" panose="020F0502020204030204" pitchFamily="34" charset="0"/>
                <a:cs typeface="Calibri" panose="020F0502020204030204" pitchFamily="34" charset="0"/>
              </a:rPr>
              <a:t>You have become friends with two 8th graders who are “popular” at school. You are really excited because you feel like other students in your grade think you are cool because you hang out with older kids but your parent says you cannot be friends with them.</a:t>
            </a:r>
          </a:p>
        </p:txBody>
      </p:sp>
    </p:spTree>
    <p:extLst>
      <p:ext uri="{BB962C8B-B14F-4D97-AF65-F5344CB8AC3E}">
        <p14:creationId xmlns:p14="http://schemas.microsoft.com/office/powerpoint/2010/main" val="3248841423"/>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During Adolescence</a:t>
            </a:r>
          </a:p>
        </p:txBody>
      </p:sp>
      <p:sp>
        <p:nvSpPr>
          <p:cNvPr id="3" name="Text Placeholder 2"/>
          <p:cNvSpPr>
            <a:spLocks noGrp="1"/>
          </p:cNvSpPr>
          <p:nvPr>
            <p:ph type="body" sz="quarter" idx="10"/>
          </p:nvPr>
        </p:nvSpPr>
        <p:spPr/>
        <p:txBody>
          <a:bodyPr/>
          <a:lstStyle/>
          <a:p>
            <a:r>
              <a:rPr lang="en-US" dirty="0"/>
              <a:t>Physical Changes</a:t>
            </a:r>
          </a:p>
          <a:p>
            <a:pPr lvl="1"/>
            <a:r>
              <a:rPr lang="en-US" dirty="0"/>
              <a:t>Menstrual periods</a:t>
            </a:r>
          </a:p>
          <a:p>
            <a:pPr lvl="1"/>
            <a:r>
              <a:rPr lang="en-US" dirty="0"/>
              <a:t>Breast and genital development</a:t>
            </a:r>
          </a:p>
          <a:p>
            <a:pPr lvl="1"/>
            <a:r>
              <a:rPr lang="en-US" dirty="0"/>
              <a:t>Growth of pubic hair</a:t>
            </a:r>
          </a:p>
          <a:p>
            <a:pPr lvl="1"/>
            <a:r>
              <a:rPr lang="en-US" dirty="0"/>
              <a:t>Sexual arousal</a:t>
            </a:r>
          </a:p>
          <a:p>
            <a:pPr lvl="1"/>
            <a:endParaRPr lang="en-US" dirty="0"/>
          </a:p>
          <a:p>
            <a:r>
              <a:rPr lang="en-US" dirty="0"/>
              <a:t>Emotional Changes</a:t>
            </a:r>
          </a:p>
          <a:p>
            <a:pPr lvl="1"/>
            <a:r>
              <a:rPr lang="en-US" dirty="0"/>
              <a:t>Feel like their experiences are unique and no one understands them</a:t>
            </a:r>
          </a:p>
        </p:txBody>
      </p:sp>
      <p:pic>
        <p:nvPicPr>
          <p:cNvPr id="4" name="Picture 3" descr="Two teenagers with school backpacks on." title="Two Teenagers at schoo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8499" y="852928"/>
            <a:ext cx="3076926" cy="2572310"/>
          </a:xfrm>
          <a:prstGeom prst="rect">
            <a:avLst/>
          </a:prstGeom>
        </p:spPr>
      </p:pic>
    </p:spTree>
    <p:extLst>
      <p:ext uri="{BB962C8B-B14F-4D97-AF65-F5344CB8AC3E}">
        <p14:creationId xmlns:p14="http://schemas.microsoft.com/office/powerpoint/2010/main" val="2670763893"/>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Changes During Adolescence </a:t>
            </a:r>
          </a:p>
        </p:txBody>
      </p:sp>
      <p:sp>
        <p:nvSpPr>
          <p:cNvPr id="3" name="Text Placeholder 2"/>
          <p:cNvSpPr>
            <a:spLocks noGrp="1"/>
          </p:cNvSpPr>
          <p:nvPr>
            <p:ph type="body" sz="quarter" idx="10"/>
          </p:nvPr>
        </p:nvSpPr>
        <p:spPr>
          <a:xfrm>
            <a:off x="457200" y="1013091"/>
            <a:ext cx="4928301" cy="3341688"/>
          </a:xfrm>
        </p:spPr>
        <p:txBody>
          <a:bodyPr/>
          <a:lstStyle/>
          <a:p>
            <a:r>
              <a:rPr lang="en-US" dirty="0"/>
              <a:t>Changes in Social Relationships</a:t>
            </a:r>
          </a:p>
          <a:p>
            <a:pPr lvl="1"/>
            <a:r>
              <a:rPr lang="en-US" dirty="0"/>
              <a:t>Begin to rely more on friends</a:t>
            </a:r>
          </a:p>
          <a:p>
            <a:pPr lvl="1"/>
            <a:r>
              <a:rPr lang="en-US" dirty="0"/>
              <a:t>Influenced by friends and peers</a:t>
            </a:r>
          </a:p>
          <a:p>
            <a:pPr lvl="1"/>
            <a:r>
              <a:rPr lang="en-US" dirty="0"/>
              <a:t>Want to spend more time with friends</a:t>
            </a:r>
          </a:p>
          <a:p>
            <a:pPr lvl="1"/>
            <a:r>
              <a:rPr lang="en-US" dirty="0"/>
              <a:t>Interested in others in a romantic way</a:t>
            </a:r>
          </a:p>
        </p:txBody>
      </p:sp>
      <p:pic>
        <p:nvPicPr>
          <p:cNvPr id="4" name="Picture 3" descr="A female teenager on the left with her gaze towards the ground. A male teenager on the right with his arms crossed and an upset facial expression. " title="Two Teenager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20235" y="2097742"/>
            <a:ext cx="2343709" cy="2624497"/>
          </a:xfrm>
          <a:prstGeom prst="rect">
            <a:avLst/>
          </a:prstGeom>
        </p:spPr>
      </p:pic>
    </p:spTree>
    <p:extLst>
      <p:ext uri="{BB962C8B-B14F-4D97-AF65-F5344CB8AC3E}">
        <p14:creationId xmlns:p14="http://schemas.microsoft.com/office/powerpoint/2010/main" val="216406096"/>
      </p:ext>
    </p:extLst>
  </p:cSld>
  <p:clrMapOvr>
    <a:masterClrMapping/>
  </p:clrMapOvr>
  <p:transition>
    <p:fade/>
  </p:transition>
</p:sld>
</file>

<file path=ppt/theme/theme1.xml><?xml version="1.0" encoding="utf-8"?>
<a:theme xmlns:a="http://schemas.openxmlformats.org/drawingml/2006/main" name="NCEH_ATSDR_combined">
  <a:themeElements>
    <a:clrScheme name="Custom 9">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3102db2-78fb-4fc3-870d-6067ba16acbd" xsi:nil="true"/>
    <lcf76f155ced4ddcb4097134ff3c332f xmlns="eac9ff7b-77af-47d9-b548-367db5e248e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A59A42EC3C95A4AADFD3BB3394C3BA2" ma:contentTypeVersion="11" ma:contentTypeDescription="Create a new document." ma:contentTypeScope="" ma:versionID="e0b4bf28fa027011eff21c10b84c5d75">
  <xsd:schema xmlns:xsd="http://www.w3.org/2001/XMLSchema" xmlns:xs="http://www.w3.org/2001/XMLSchema" xmlns:p="http://schemas.microsoft.com/office/2006/metadata/properties" xmlns:ns2="eac9ff7b-77af-47d9-b548-367db5e248ea" xmlns:ns3="a3102db2-78fb-4fc3-870d-6067ba16acbd" targetNamespace="http://schemas.microsoft.com/office/2006/metadata/properties" ma:root="true" ma:fieldsID="f90927559398acfa1409fc82123dcece" ns2:_="" ns3:_="">
    <xsd:import namespace="eac9ff7b-77af-47d9-b548-367db5e248ea"/>
    <xsd:import namespace="a3102db2-78fb-4fc3-870d-6067ba16acb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c9ff7b-77af-47d9-b548-367db5e248e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3b387915-b3cd-4692-8fdb-d6c0b225e534"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3102db2-78fb-4fc3-870d-6067ba16acbd"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c383c179-d493-406b-9775-72f0433854aa}" ma:internalName="TaxCatchAll" ma:showField="CatchAllData" ma:web="a3102db2-78fb-4fc3-870d-6067ba16acb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605314F-09FD-485B-92E2-0F8F1100200F}">
  <ds:schemaRefs>
    <ds:schemaRef ds:uri="http://schemas.microsoft.com/office/2006/documentManagement/types"/>
    <ds:schemaRef ds:uri="http://purl.org/dc/dcmitype/"/>
    <ds:schemaRef ds:uri="http://schemas.microsoft.com/office/2006/metadata/properties"/>
    <ds:schemaRef ds:uri="http://schemas.microsoft.com/office/infopath/2007/PartnerControls"/>
    <ds:schemaRef ds:uri="http://purl.org/dc/elements/1.1/"/>
    <ds:schemaRef ds:uri="http://www.w3.org/XML/1998/namespace"/>
    <ds:schemaRef ds:uri="24c1f93a-bc89-4f80-99bb-591904bc9400"/>
    <ds:schemaRef ds:uri="http://purl.org/dc/terms/"/>
    <ds:schemaRef ds:uri="http://schemas.openxmlformats.org/package/2006/metadata/core-properties"/>
    <ds:schemaRef ds:uri="2fb1b662-f59d-4b16-9d61-2106d813860a"/>
    <ds:schemaRef ds:uri="a3102db2-78fb-4fc3-870d-6067ba16acbd"/>
    <ds:schemaRef ds:uri="eac9ff7b-77af-47d9-b548-367db5e248ea"/>
  </ds:schemaRefs>
</ds:datastoreItem>
</file>

<file path=customXml/itemProps2.xml><?xml version="1.0" encoding="utf-8"?>
<ds:datastoreItem xmlns:ds="http://schemas.openxmlformats.org/officeDocument/2006/customXml" ds:itemID="{C684741D-6E58-4780-8F28-BCCE21E3DF37}">
  <ds:schemaRefs>
    <ds:schemaRef ds:uri="http://schemas.microsoft.com/sharepoint/v3/contenttype/forms"/>
  </ds:schemaRefs>
</ds:datastoreItem>
</file>

<file path=customXml/itemProps3.xml><?xml version="1.0" encoding="utf-8"?>
<ds:datastoreItem xmlns:ds="http://schemas.openxmlformats.org/officeDocument/2006/customXml" ds:itemID="{BE3A248A-1E73-492E-8EC8-60A75C80222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ac9ff7b-77af-47d9-b548-367db5e248ea"/>
    <ds:schemaRef ds:uri="a3102db2-78fb-4fc3-870d-6067ba16ac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13278</TotalTime>
  <Words>6719</Words>
  <Application>Microsoft Macintosh PowerPoint</Application>
  <PresentationFormat>On-screen Show (16:9)</PresentationFormat>
  <Paragraphs>661</Paragraphs>
  <Slides>72</Slides>
  <Notes>45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72</vt:i4>
      </vt:variant>
    </vt:vector>
  </HeadingPairs>
  <TitlesOfParts>
    <vt:vector size="78" baseType="lpstr">
      <vt:lpstr>Calibri</vt:lpstr>
      <vt:lpstr>Segoe UI</vt:lpstr>
      <vt:lpstr>Wingdings</vt:lpstr>
      <vt:lpstr>Myriad Web Pro</vt:lpstr>
      <vt:lpstr>Arial</vt:lpstr>
      <vt:lpstr>NCEH_ATSDR_combined</vt:lpstr>
      <vt:lpstr>Healthy Relationships Toolkit for Parents 7th Grade</vt:lpstr>
      <vt:lpstr>Session 1:  Parenting Positively</vt:lpstr>
      <vt:lpstr>Goals of the Healthy Relationships Toolkit for Parents</vt:lpstr>
      <vt:lpstr>Goals of the Healthy Relationships Toolkit for Parents </vt:lpstr>
      <vt:lpstr>Overview of Sessions</vt:lpstr>
      <vt:lpstr>Overview of Sessions </vt:lpstr>
      <vt:lpstr>Overview of Sessions  </vt:lpstr>
      <vt:lpstr>Changes During Adolescence</vt:lpstr>
      <vt:lpstr>Changes During Adolescence </vt:lpstr>
      <vt:lpstr>Effective and Positive Parenting</vt:lpstr>
      <vt:lpstr>Effective and Positive Parenting </vt:lpstr>
      <vt:lpstr>Effective and Positive Parenting  </vt:lpstr>
      <vt:lpstr>Effective and Positive Parenting   </vt:lpstr>
      <vt:lpstr>Effective and Positive Parenting       </vt:lpstr>
      <vt:lpstr>Tips for Successful Communication</vt:lpstr>
      <vt:lpstr>Tips for Successful Communication </vt:lpstr>
      <vt:lpstr>Tips for Successful Communication  </vt:lpstr>
      <vt:lpstr>Tips for Successful Communication   </vt:lpstr>
      <vt:lpstr>Ground Rules</vt:lpstr>
      <vt:lpstr>Parking Lot</vt:lpstr>
      <vt:lpstr>Icebreaker 1</vt:lpstr>
      <vt:lpstr>Activity: Parenting Pie</vt:lpstr>
      <vt:lpstr>Communication Blockers</vt:lpstr>
      <vt:lpstr>Communication Blockers </vt:lpstr>
      <vt:lpstr>Communication Blockers  </vt:lpstr>
      <vt:lpstr>Communication Blockers   </vt:lpstr>
      <vt:lpstr>Communication Blockers    </vt:lpstr>
      <vt:lpstr>Communication Blockers     </vt:lpstr>
      <vt:lpstr>Session 3:  Parenting By Example</vt:lpstr>
      <vt:lpstr>Characteristics of Healthy Relationships </vt:lpstr>
      <vt:lpstr>Characteristics of Unhealthy Relationships</vt:lpstr>
      <vt:lpstr>What is Teen Dating Violence?</vt:lpstr>
      <vt:lpstr>Teen Dating Violence</vt:lpstr>
      <vt:lpstr>Are these red, yellow, or green light behaviors?</vt:lpstr>
      <vt:lpstr>S3 Supplementary Slides – Traffic lights</vt:lpstr>
      <vt:lpstr>S3 Supplementary Slides – Traffic lights continued</vt:lpstr>
      <vt:lpstr>S3 Supplementary Slides - negative attributes</vt:lpstr>
      <vt:lpstr>How Does This Apply to Me?</vt:lpstr>
      <vt:lpstr>How Does This Apply to Me? </vt:lpstr>
      <vt:lpstr>How Does This Apply to Me?  </vt:lpstr>
      <vt:lpstr>How Does This Apply to Me?   </vt:lpstr>
      <vt:lpstr>Relationship Scenarios</vt:lpstr>
      <vt:lpstr>Relationship Scenarios </vt:lpstr>
      <vt:lpstr>Relationship Scenarios  </vt:lpstr>
      <vt:lpstr>Relationship Scenarios   </vt:lpstr>
      <vt:lpstr>Relationship Scenarios    </vt:lpstr>
      <vt:lpstr>Relationship Scenarios.    </vt:lpstr>
      <vt:lpstr>Relationship Scenarios      </vt:lpstr>
      <vt:lpstr>Relationship Scenarios       </vt:lpstr>
      <vt:lpstr>Relationship Scenarios        </vt:lpstr>
      <vt:lpstr>Relationship Scenarios         </vt:lpstr>
      <vt:lpstr>Video: Children See, Children Do</vt:lpstr>
      <vt:lpstr>Session 5:  Parenting Skillfully</vt:lpstr>
      <vt:lpstr>What is Parental Supervision?</vt:lpstr>
      <vt:lpstr>Why is Parental Supervision Important?</vt:lpstr>
      <vt:lpstr>How Can I Supervise My Child? </vt:lpstr>
      <vt:lpstr>How Can I Supervise My Child?  </vt:lpstr>
      <vt:lpstr>Teen Risk Behaviors: The Facts</vt:lpstr>
      <vt:lpstr>Conflict Resolution</vt:lpstr>
      <vt:lpstr>Conflict Resolution </vt:lpstr>
      <vt:lpstr>Conflict Resolution  </vt:lpstr>
      <vt:lpstr>Conflict Resolution   </vt:lpstr>
      <vt:lpstr>Question of the Day</vt:lpstr>
      <vt:lpstr>In-home Session 4 Review</vt:lpstr>
      <vt:lpstr>Supervising electronic media usage</vt:lpstr>
      <vt:lpstr>Supervising electronic media usage </vt:lpstr>
      <vt:lpstr>Other Risks in Adolescence</vt:lpstr>
      <vt:lpstr>Resolving Conflict</vt:lpstr>
      <vt:lpstr>Resolving Conflict </vt:lpstr>
      <vt:lpstr>Conflict Resolution Role-Play</vt:lpstr>
      <vt:lpstr>Conflict Resolution Role-Play </vt:lpstr>
      <vt:lpstr>Conflict Resolution Role-Play  </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Theophile Mathius</cp:lastModifiedBy>
  <cp:revision>294</cp:revision>
  <dcterms:created xsi:type="dcterms:W3CDTF">2011-03-17T17:43:16Z</dcterms:created>
  <dcterms:modified xsi:type="dcterms:W3CDTF">2025-09-10T16:22:40Z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y fmtid="{D5CDD505-2E9C-101B-9397-08002B2CF9AE}" pid="3" name="MSIP_Label_7b94a7b8-f06c-4dfe-bdcc-9b548fd58c31_Enabled">
    <vt:lpwstr>true</vt:lpwstr>
  </property>
  <property fmtid="{D5CDD505-2E9C-101B-9397-08002B2CF9AE}" pid="4" name="MSIP_Label_7b94a7b8-f06c-4dfe-bdcc-9b548fd58c31_SetDate">
    <vt:lpwstr>2024-10-01T13:16:37Z</vt:lpwstr>
  </property>
  <property fmtid="{D5CDD505-2E9C-101B-9397-08002B2CF9AE}" pid="5" name="MSIP_Label_7b94a7b8-f06c-4dfe-bdcc-9b548fd58c31_Method">
    <vt:lpwstr>Privileged</vt:lpwstr>
  </property>
  <property fmtid="{D5CDD505-2E9C-101B-9397-08002B2CF9AE}" pid="6" name="MSIP_Label_7b94a7b8-f06c-4dfe-bdcc-9b548fd58c31_Name">
    <vt:lpwstr>7b94a7b8-f06c-4dfe-bdcc-9b548fd58c31</vt:lpwstr>
  </property>
  <property fmtid="{D5CDD505-2E9C-101B-9397-08002B2CF9AE}" pid="7" name="MSIP_Label_7b94a7b8-f06c-4dfe-bdcc-9b548fd58c31_SiteId">
    <vt:lpwstr>9ce70869-60db-44fd-abe8-d2767077fc8f</vt:lpwstr>
  </property>
  <property fmtid="{D5CDD505-2E9C-101B-9397-08002B2CF9AE}" pid="8" name="MSIP_Label_7b94a7b8-f06c-4dfe-bdcc-9b548fd58c31_ActionId">
    <vt:lpwstr>4e7a0816-eec0-4d4d-9cd8-338e93009a03</vt:lpwstr>
  </property>
  <property fmtid="{D5CDD505-2E9C-101B-9397-08002B2CF9AE}" pid="9" name="MSIP_Label_7b94a7b8-f06c-4dfe-bdcc-9b548fd58c31_ContentBits">
    <vt:lpwstr>0</vt:lpwstr>
  </property>
  <property fmtid="{D5CDD505-2E9C-101B-9397-08002B2CF9AE}" pid="10" name="ContentTypeId">
    <vt:lpwstr>0x0101003A59A42EC3C95A4AADFD3BB3394C3BA2</vt:lpwstr>
  </property>
  <property fmtid="{D5CDD505-2E9C-101B-9397-08002B2CF9AE}" pid="11" name="MediaServiceImageTags">
    <vt:lpwstr/>
  </property>
</Properties>
</file>